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3" r:id="rId3"/>
    <p:sldId id="264" r:id="rId4"/>
    <p:sldId id="265" r:id="rId5"/>
    <p:sldId id="266" r:id="rId6"/>
    <p:sldId id="267" r:id="rId7"/>
    <p:sldId id="268" r:id="rId8"/>
    <p:sldId id="257" r:id="rId9"/>
    <p:sldId id="260" r:id="rId10"/>
    <p:sldId id="258" r:id="rId11"/>
    <p:sldId id="259" r:id="rId12"/>
    <p:sldId id="269" r:id="rId13"/>
    <p:sldId id="26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90" autoAdjust="0"/>
  </p:normalViewPr>
  <p:slideViewPr>
    <p:cSldViewPr>
      <p:cViewPr varScale="1">
        <p:scale>
          <a:sx n="101" d="100"/>
          <a:sy n="101"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4C42E60-563F-4D86-AE29-C1F149245261}" type="datetimeFigureOut">
              <a:rPr lang="en-GB"/>
              <a:pPr>
                <a:defRPr/>
              </a:pPr>
              <a:t>28/06/2012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418B337-8CE5-4DA7-BF3A-9B11422C305D}" type="slidenum">
              <a:rPr lang="en-GB"/>
              <a:pPr>
                <a:defRPr/>
              </a:pPr>
              <a:t>‹#›</a:t>
            </a:fld>
            <a:endParaRPr lang="en-GB"/>
          </a:p>
        </p:txBody>
      </p:sp>
    </p:spTree>
    <p:extLst>
      <p:ext uri="{BB962C8B-B14F-4D97-AF65-F5344CB8AC3E}">
        <p14:creationId xmlns:p14="http://schemas.microsoft.com/office/powerpoint/2010/main" val="13118169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C4E465-2127-418A-8A43-D64BB540AF42}" type="slidenum">
              <a:rPr lang="en-GB">
                <a:cs typeface="Arial" charset="0"/>
              </a:rPr>
              <a:pPr fontAlgn="base">
                <a:spcBef>
                  <a:spcPct val="0"/>
                </a:spcBef>
                <a:spcAft>
                  <a:spcPct val="0"/>
                </a:spcAft>
              </a:pPr>
              <a:t>1</a:t>
            </a:fld>
            <a:endParaRPr lang="en-GB">
              <a:cs typeface="Arial" charset="0"/>
            </a:endParaRPr>
          </a:p>
        </p:txBody>
      </p:sp>
      <p:sp>
        <p:nvSpPr>
          <p:cNvPr id="15364"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cs typeface="Arial" charset="0"/>
              </a:rPr>
              <a:t>Drama Techniques in Language Learning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93E906-E41C-42F6-B500-6B3240B139DB}" type="slidenum">
              <a:rPr lang="en-GB">
                <a:cs typeface="Arial" charset="0"/>
              </a:rPr>
              <a:pPr fontAlgn="base">
                <a:spcBef>
                  <a:spcPct val="0"/>
                </a:spcBef>
                <a:spcAft>
                  <a:spcPct val="0"/>
                </a:spcAft>
              </a:pPr>
              <a:t>3</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EE09A8-2337-47EA-A276-0393F49DDFE1}" type="slidenum">
              <a:rPr lang="en-GB">
                <a:cs typeface="Arial" charset="0"/>
              </a:rPr>
              <a:pPr fontAlgn="base">
                <a:spcBef>
                  <a:spcPct val="0"/>
                </a:spcBef>
                <a:spcAft>
                  <a:spcPct val="0"/>
                </a:spcAft>
              </a:pPr>
              <a:t>8</a:t>
            </a:fld>
            <a:endParaRPr lang="en-GB">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cs typeface="Arial" charset="0"/>
              </a:rPr>
              <a:t>Drama Techniques in Language Learning</a:t>
            </a:r>
          </a:p>
        </p:txBody>
      </p:sp>
      <p:sp>
        <p:nvSpPr>
          <p:cNvPr id="26628"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6070E9-3068-41F2-839B-BE60382E0978}" type="slidenum">
              <a:rPr lang="en-GB">
                <a:cs typeface="Arial" charset="0"/>
              </a:rPr>
              <a:pPr fontAlgn="base">
                <a:spcBef>
                  <a:spcPct val="0"/>
                </a:spcBef>
                <a:spcAft>
                  <a:spcPct val="0"/>
                </a:spcAft>
              </a:pPr>
              <a:t>9</a:t>
            </a:fld>
            <a:endParaRPr lang="en-GB">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15D20C-20FB-4502-A5AB-DD9143A62242}" type="slidenum">
              <a:rPr lang="en-GB">
                <a:cs typeface="Arial" charset="0"/>
              </a:rPr>
              <a:pPr fontAlgn="base">
                <a:spcBef>
                  <a:spcPct val="0"/>
                </a:spcBef>
                <a:spcAft>
                  <a:spcPct val="0"/>
                </a:spcAft>
              </a:pPr>
              <a:t>10</a:t>
            </a:fld>
            <a:endParaRPr lang="en-GB">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A8C876-A0DB-4DFC-843F-63BDE88D3E4D}" type="slidenum">
              <a:rPr lang="en-GB">
                <a:cs typeface="Arial" charset="0"/>
              </a:rPr>
              <a:pPr fontAlgn="base">
                <a:spcBef>
                  <a:spcPct val="0"/>
                </a:spcBef>
                <a:spcAft>
                  <a:spcPct val="0"/>
                </a:spcAft>
              </a:pPr>
              <a:t>11</a:t>
            </a:fld>
            <a:endParaRPr lang="en-GB">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GB" smtClean="0">
                <a:cs typeface="Arial" charset="0"/>
              </a:rPr>
              <a:t>Drama Techniques in Language Learning</a:t>
            </a:r>
          </a:p>
        </p:txBody>
      </p:sp>
      <p:sp>
        <p:nvSpPr>
          <p:cNvPr id="33796"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A5E697-3F5B-4B0F-B6E2-72A7D59F07FD}" type="slidenum">
              <a:rPr lang="en-GB">
                <a:cs typeface="Arial" charset="0"/>
              </a:rPr>
              <a:pPr fontAlgn="base">
                <a:spcBef>
                  <a:spcPct val="0"/>
                </a:spcBef>
                <a:spcAft>
                  <a:spcPct val="0"/>
                </a:spcAft>
              </a:pPr>
              <a:t>13</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F8515733-27BE-497F-82FB-1113DB6C23BB}" type="datetimeFigureOut">
              <a:rPr lang="en-US"/>
              <a:pPr>
                <a:defRPr/>
              </a:pPr>
              <a:t>6/28/2012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A321A52-5D43-4C25-A4A7-DD81C0FE93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771AA44-901F-4A18-8F80-430B7F9BD836}" type="datetimeFigureOut">
              <a:rPr lang="en-US"/>
              <a:pPr>
                <a:defRPr/>
              </a:pPr>
              <a:t>6/28/2012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E8F6B7-7F01-4885-BB3C-73DC644730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6A8D904-C0B1-462B-89AD-A4AD06032B88}" type="datetimeFigureOut">
              <a:rPr lang="en-US"/>
              <a:pPr>
                <a:defRPr/>
              </a:pPr>
              <a:t>6/28/2012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7214662-2EDD-4B7C-BEAA-8E3E32E689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C0A8A3C-8687-4330-8F4D-5A9422ED75F3}" type="datetimeFigureOut">
              <a:rPr lang="en-US"/>
              <a:pPr>
                <a:defRPr/>
              </a:pPr>
              <a:t>6/28/2012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1CCD02-1FB2-4B9C-8A0F-D95B8FD83A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BC4DFD-13FA-4AC2-8C25-33C5A5F01051}" type="datetimeFigureOut">
              <a:rPr lang="en-US"/>
              <a:pPr>
                <a:defRPr/>
              </a:pPr>
              <a:t>6/28/2012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67C95E-1D65-4E1E-9B1A-7DFE551DB44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F23A929-C669-4ADA-ABB9-A02737CE6143}" type="datetimeFigureOut">
              <a:rPr lang="en-US"/>
              <a:pPr>
                <a:defRPr/>
              </a:pPr>
              <a:t>6/28/2012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109DCDB-6EE4-4991-AE0B-ACF6635FD6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4875FF5-D49C-49E4-856D-EB4136003270}" type="datetimeFigureOut">
              <a:rPr lang="en-US"/>
              <a:pPr>
                <a:defRPr/>
              </a:pPr>
              <a:t>6/28/2012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5AA0C40-69B6-4587-9F19-483DA96F57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ADADFEB-5AEC-465B-9E31-2310EA9EF4BD}" type="datetimeFigureOut">
              <a:rPr lang="en-US"/>
              <a:pPr>
                <a:defRPr/>
              </a:pPr>
              <a:t>6/28/2012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211EE93-5DEF-44F2-B991-CD674C4ECF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FEB8D34-1665-4D13-9587-E7A4323A8E9B}" type="datetimeFigureOut">
              <a:rPr lang="en-US"/>
              <a:pPr>
                <a:defRPr/>
              </a:pPr>
              <a:t>6/28/2012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573E2C3-6B21-421C-8B2B-C8EBEFD91F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82F04A7-EFD7-448C-8720-E5D4DF947708}" type="datetimeFigureOut">
              <a:rPr lang="en-US"/>
              <a:pPr>
                <a:defRPr/>
              </a:pPr>
              <a:t>6/28/2012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9E7A2EB-2447-43E6-B31E-2C16C66CFA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F94D4DE-FF49-4B6B-9215-D2FDBF67495D}" type="datetimeFigureOut">
              <a:rPr lang="en-US"/>
              <a:pPr>
                <a:defRPr/>
              </a:pPr>
              <a:t>6/28/2012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F315AB3-FE96-4905-BCE7-1994C888A0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FE8D1E12-B250-474E-844A-1CDED48BE1D0}" type="datetimeFigureOut">
              <a:rPr lang="en-US"/>
              <a:pPr>
                <a:defRPr/>
              </a:pPr>
              <a:t>6/28/2012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CDC27FE-6F43-4549-8F85-C11A15702ED8}"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1643063" y="1052513"/>
            <a:ext cx="6062662" cy="6532562"/>
          </a:xfrm>
          <a:prstGeom prst="rect">
            <a:avLst/>
          </a:prstGeom>
          <a:noFill/>
          <a:ln w="9525">
            <a:noFill/>
            <a:miter lim="800000"/>
            <a:headEnd/>
            <a:tailEnd/>
          </a:ln>
        </p:spPr>
        <p:txBody>
          <a:bodyPr>
            <a:spAutoFit/>
          </a:bodyPr>
          <a:lstStyle/>
          <a:p>
            <a:pPr algn="ctr"/>
            <a:endParaRPr lang="en-GB">
              <a:latin typeface="Aharoni" pitchFamily="2" charset="-79"/>
              <a:cs typeface="Aharoni" pitchFamily="2" charset="-79"/>
            </a:endParaRPr>
          </a:p>
          <a:p>
            <a:pPr algn="ctr"/>
            <a:endParaRPr lang="en-GB">
              <a:latin typeface="Aharoni" pitchFamily="2" charset="-79"/>
              <a:cs typeface="Aharoni" pitchFamily="2" charset="-79"/>
            </a:endParaRPr>
          </a:p>
          <a:p>
            <a:pPr algn="ctr"/>
            <a:endParaRPr lang="en-GB" sz="2000" i="1">
              <a:latin typeface="Berlin Sans FB Demi"/>
              <a:cs typeface="Aharoni" pitchFamily="2" charset="-79"/>
            </a:endParaRPr>
          </a:p>
          <a:p>
            <a:pPr algn="ctr"/>
            <a:endParaRPr lang="en-GB" sz="2000" i="1">
              <a:latin typeface="Berlin Sans FB Demi"/>
              <a:cs typeface="Aharoni" pitchFamily="2" charset="-79"/>
            </a:endParaRPr>
          </a:p>
          <a:p>
            <a:pPr algn="ctr"/>
            <a:endParaRPr lang="en-GB" sz="2000" i="1">
              <a:latin typeface="Berlin Sans FB Demi"/>
              <a:cs typeface="Aharoni" pitchFamily="2" charset="-79"/>
            </a:endParaRPr>
          </a:p>
          <a:p>
            <a:pPr algn="ctr"/>
            <a:endParaRPr lang="en-GB" b="1" i="1">
              <a:latin typeface="Berlin Sans FB Demi"/>
              <a:cs typeface="Aharoni" pitchFamily="2" charset="-79"/>
            </a:endParaRPr>
          </a:p>
          <a:p>
            <a:pPr algn="ctr"/>
            <a:r>
              <a:rPr lang="en-GB" b="1" i="1">
                <a:latin typeface="Berlin Sans FB Demi"/>
                <a:cs typeface="Aharoni" pitchFamily="2" charset="-79"/>
              </a:rPr>
              <a:t>WELCOME THE ERROR!!</a:t>
            </a:r>
          </a:p>
          <a:p>
            <a:pPr algn="ctr"/>
            <a:r>
              <a:rPr lang="en-GB" b="1" i="1">
                <a:latin typeface="Berlin Sans FB Demi"/>
                <a:cs typeface="Aharoni" pitchFamily="2" charset="-79"/>
              </a:rPr>
              <a:t>DRAMA TECHNIQUES IN LANGUAGE LEARNING</a:t>
            </a:r>
          </a:p>
          <a:p>
            <a:pPr algn="ctr"/>
            <a:endParaRPr lang="en-GB" b="1">
              <a:latin typeface="Aharoni" pitchFamily="2" charset="-79"/>
              <a:cs typeface="Aharoni" pitchFamily="2" charset="-79"/>
            </a:endParaRPr>
          </a:p>
          <a:p>
            <a:pPr algn="ctr"/>
            <a:endParaRPr lang="en-GB">
              <a:latin typeface="Aharoni" pitchFamily="2" charset="-79"/>
              <a:cs typeface="Aharoni" pitchFamily="2" charset="-79"/>
            </a:endParaRPr>
          </a:p>
          <a:p>
            <a:pPr algn="ctr"/>
            <a:endParaRPr lang="en-GB">
              <a:latin typeface="Aharoni" pitchFamily="2" charset="-79"/>
              <a:cs typeface="Aharoni" pitchFamily="2" charset="-79"/>
            </a:endParaRPr>
          </a:p>
          <a:p>
            <a:pPr algn="ctr"/>
            <a:endParaRPr lang="en-GB">
              <a:latin typeface="Batang" pitchFamily="18" charset="-127"/>
              <a:cs typeface="Aharoni" pitchFamily="2" charset="-79"/>
            </a:endParaRPr>
          </a:p>
          <a:p>
            <a:pPr algn="ctr"/>
            <a:r>
              <a:rPr lang="en-GB">
                <a:latin typeface="SimHei" pitchFamily="49" charset="-122"/>
                <a:cs typeface="Aharoni" pitchFamily="2" charset="-79"/>
              </a:rPr>
              <a:t>Mariv</a:t>
            </a:r>
            <a:r>
              <a:rPr lang="es-ES">
                <a:latin typeface="SimHei" pitchFamily="49" charset="-122"/>
                <a:cs typeface="Aharoni" pitchFamily="2" charset="-79"/>
              </a:rPr>
              <a:t>í</a:t>
            </a:r>
            <a:r>
              <a:rPr lang="en-GB">
                <a:latin typeface="SimHei" pitchFamily="49" charset="-122"/>
                <a:cs typeface="Aharoni" pitchFamily="2" charset="-79"/>
              </a:rPr>
              <a:t> Rodríguez Quiñones</a:t>
            </a:r>
          </a:p>
          <a:p>
            <a:pPr algn="ctr"/>
            <a:r>
              <a:rPr lang="en-GB" sz="1600">
                <a:latin typeface="SimHei" pitchFamily="49" charset="-122"/>
                <a:cs typeface="Aharoni" pitchFamily="2" charset="-79"/>
              </a:rPr>
              <a:t>Department of Spanish, Portuguese and </a:t>
            </a:r>
          </a:p>
          <a:p>
            <a:pPr algn="ctr"/>
            <a:r>
              <a:rPr lang="en-GB" sz="1600">
                <a:latin typeface="SimHei" pitchFamily="49" charset="-122"/>
                <a:cs typeface="Aharoni" pitchFamily="2" charset="-79"/>
              </a:rPr>
              <a:t>Latin American Studies,</a:t>
            </a:r>
          </a:p>
          <a:p>
            <a:pPr algn="ctr"/>
            <a:r>
              <a:rPr lang="es-ES" sz="1600">
                <a:latin typeface="SimHei" pitchFamily="49" charset="-122"/>
                <a:cs typeface="Aharoni" pitchFamily="2" charset="-79"/>
              </a:rPr>
              <a:t>King´s College London</a:t>
            </a:r>
            <a:endParaRPr lang="en-GB" sz="1600">
              <a:latin typeface="SimHei" pitchFamily="49" charset="-122"/>
              <a:cs typeface="Aharoni" pitchFamily="2" charset="-79"/>
            </a:endParaRPr>
          </a:p>
          <a:p>
            <a:endParaRPr lang="en-GB">
              <a:latin typeface="SimHei" pitchFamily="49" charset="-122"/>
              <a:cs typeface="Aharoni" pitchFamily="2" charset="-79"/>
            </a:endParaRPr>
          </a:p>
          <a:p>
            <a:pPr algn="ctr"/>
            <a:r>
              <a:rPr lang="en-GB" sz="1600">
                <a:latin typeface="SimHei" pitchFamily="49" charset="-122"/>
                <a:cs typeface="Aharoni" pitchFamily="2" charset="-79"/>
              </a:rPr>
              <a:t>Language Futures: Languages in Higher Education Conference</a:t>
            </a:r>
          </a:p>
          <a:p>
            <a:pPr algn="ctr"/>
            <a:r>
              <a:rPr lang="en-GB" sz="1600">
                <a:latin typeface="SimHei" pitchFamily="49" charset="-122"/>
                <a:cs typeface="Aharoni" pitchFamily="2" charset="-79"/>
              </a:rPr>
              <a:t>5-6 July 2012</a:t>
            </a:r>
          </a:p>
          <a:p>
            <a:pPr algn="ctr"/>
            <a:r>
              <a:rPr lang="en-GB" sz="1600">
                <a:latin typeface="SimHei" pitchFamily="49" charset="-122"/>
                <a:cs typeface="Aharoni" pitchFamily="2" charset="-79"/>
              </a:rPr>
              <a:t>EDINBURGH</a:t>
            </a:r>
          </a:p>
          <a:p>
            <a:endParaRPr lang="en-GB" sz="1600">
              <a:latin typeface="SimHei" pitchFamily="49" charset="-122"/>
              <a:cs typeface="Aharoni" pitchFamily="2" charset="-79"/>
            </a:endParaRPr>
          </a:p>
          <a:p>
            <a:endParaRPr lang="en-GB">
              <a:latin typeface="SimHei" pitchFamily="49" charset="-122"/>
              <a:cs typeface="Aharoni" pitchFamily="2" charset="-79"/>
            </a:endParaRPr>
          </a:p>
          <a:p>
            <a:pPr algn="ctr"/>
            <a:endParaRPr lang="en-GB">
              <a:latin typeface="Aharoni" pitchFamily="2" charset="-79"/>
              <a:cs typeface="Aharoni" pitchFamily="2" charset="-79"/>
            </a:endParaRPr>
          </a:p>
        </p:txBody>
      </p:sp>
      <p:pic>
        <p:nvPicPr>
          <p:cNvPr id="14338" name="Picture 1"/>
          <p:cNvPicPr>
            <a:picLocks noChangeAspect="1" noChangeArrowheads="1"/>
          </p:cNvPicPr>
          <p:nvPr/>
        </p:nvPicPr>
        <p:blipFill>
          <a:blip r:embed="rId3"/>
          <a:srcRect/>
          <a:stretch>
            <a:fillRect/>
          </a:stretch>
        </p:blipFill>
        <p:spPr bwMode="auto">
          <a:xfrm>
            <a:off x="5795963" y="762000"/>
            <a:ext cx="3048000" cy="1371600"/>
          </a:xfrm>
          <a:prstGeom prst="rect">
            <a:avLst/>
          </a:prstGeom>
          <a:noFill/>
          <a:ln w="9525">
            <a:noFill/>
            <a:miter lim="800000"/>
            <a:headEnd/>
            <a:tailEnd/>
          </a:ln>
        </p:spPr>
      </p:pic>
      <p:pic>
        <p:nvPicPr>
          <p:cNvPr id="14339" name="Picture 2"/>
          <p:cNvPicPr>
            <a:picLocks noChangeAspect="1" noChangeArrowheads="1"/>
          </p:cNvPicPr>
          <p:nvPr/>
        </p:nvPicPr>
        <p:blipFill>
          <a:blip r:embed="rId4"/>
          <a:srcRect/>
          <a:stretch>
            <a:fillRect/>
          </a:stretch>
        </p:blipFill>
        <p:spPr bwMode="auto">
          <a:xfrm>
            <a:off x="6732588" y="765175"/>
            <a:ext cx="1295400" cy="9350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p:txBody>
          <a:bodyPr/>
          <a:lstStyle/>
          <a:p>
            <a:pPr>
              <a:defRPr/>
            </a:pPr>
            <a:endParaRPr lang="en-GB"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755650" y="1296988"/>
            <a:ext cx="7561263" cy="4708525"/>
          </a:xfrm>
          <a:prstGeom prst="rect">
            <a:avLst/>
          </a:prstGeom>
          <a:noFill/>
          <a:ln w="9525">
            <a:solidFill>
              <a:schemeClr val="accent2">
                <a:lumMod val="60000"/>
                <a:lumOff val="40000"/>
              </a:schemeClr>
            </a:solidFill>
            <a:miter lim="800000"/>
            <a:headEnd/>
            <a:tailEnd/>
          </a:ln>
          <a:effectLst/>
        </p:spPr>
        <p:txBody>
          <a:bodyPr anchor="ctr">
            <a:spAutoFit/>
          </a:bodyPr>
          <a:lstStyle/>
          <a:p>
            <a:pPr algn="just">
              <a:defRPr/>
            </a:pPr>
            <a:r>
              <a:rPr lang="en-GB" sz="1200" dirty="0">
                <a:solidFill>
                  <a:srgbClr val="000000"/>
                </a:solidFill>
                <a:latin typeface="Tahoma" pitchFamily="34" charset="0"/>
                <a:ea typeface="Times New Roman" pitchFamily="18" charset="0"/>
                <a:cs typeface="Tahoma" pitchFamily="34" charset="0"/>
              </a:rPr>
              <a:t>“Our se abre el telón 'class' is on Wednesday afternoon, after my </a:t>
            </a:r>
            <a:r>
              <a:rPr lang="en-GB" sz="1200" dirty="0">
                <a:latin typeface="Tahoma" pitchFamily="34" charset="0"/>
                <a:ea typeface="Times New Roman" pitchFamily="18" charset="0"/>
                <a:cs typeface="Tahoma" pitchFamily="34" charset="0"/>
              </a:rPr>
              <a:t>hardest day of lessons</a:t>
            </a:r>
            <a:r>
              <a:rPr lang="en-GB" sz="1200" b="1" dirty="0">
                <a:solidFill>
                  <a:srgbClr val="000000"/>
                </a:solidFill>
                <a:latin typeface="Tahoma" pitchFamily="34" charset="0"/>
                <a:ea typeface="Times New Roman" pitchFamily="18" charset="0"/>
                <a:cs typeface="Tahoma" pitchFamily="34" charset="0"/>
              </a:rPr>
              <a:t>.</a:t>
            </a:r>
            <a:r>
              <a:rPr lang="en-GB" sz="1200" dirty="0">
                <a:solidFill>
                  <a:srgbClr val="000000"/>
                </a:solidFill>
                <a:latin typeface="Tahoma" pitchFamily="34" charset="0"/>
                <a:ea typeface="Times New Roman" pitchFamily="18" charset="0"/>
                <a:cs typeface="Tahoma" pitchFamily="34" charset="0"/>
              </a:rPr>
              <a:t> After being part of this group, I have </a:t>
            </a:r>
            <a:r>
              <a:rPr lang="en-GB" sz="1200" dirty="0">
                <a:latin typeface="Tahoma" pitchFamily="34" charset="0"/>
                <a:ea typeface="Times New Roman" pitchFamily="18" charset="0"/>
                <a:cs typeface="Tahoma" pitchFamily="34" charset="0"/>
              </a:rPr>
              <a:t>never gone home feeling tired or sad. </a:t>
            </a:r>
            <a:r>
              <a:rPr lang="en-GB" sz="1200" dirty="0">
                <a:solidFill>
                  <a:srgbClr val="000000"/>
                </a:solidFill>
                <a:latin typeface="Tahoma" pitchFamily="34" charset="0"/>
                <a:ea typeface="Times New Roman" pitchFamily="18" charset="0"/>
                <a:cs typeface="Tahoma" pitchFamily="34" charset="0"/>
              </a:rPr>
              <a:t>I'm always </a:t>
            </a:r>
            <a:r>
              <a:rPr lang="en-GB" sz="1200" dirty="0">
                <a:latin typeface="Tahoma" pitchFamily="34" charset="0"/>
                <a:ea typeface="Times New Roman" pitchFamily="18" charset="0"/>
                <a:cs typeface="Tahoma" pitchFamily="34" charset="0"/>
              </a:rPr>
              <a:t>full of energy yet relaxed </a:t>
            </a:r>
            <a:r>
              <a:rPr lang="en-GB" sz="1200" dirty="0">
                <a:solidFill>
                  <a:srgbClr val="000000"/>
                </a:solidFill>
                <a:latin typeface="Tahoma" pitchFamily="34" charset="0"/>
                <a:ea typeface="Times New Roman" pitchFamily="18" charset="0"/>
                <a:cs typeface="Tahoma" pitchFamily="34" charset="0"/>
              </a:rPr>
              <a:t>enough to take my time. </a:t>
            </a:r>
            <a:r>
              <a:rPr lang="en-GB" sz="1200" b="1" dirty="0">
                <a:solidFill>
                  <a:srgbClr val="0070C0"/>
                </a:solidFill>
                <a:latin typeface="Tahoma" pitchFamily="34" charset="0"/>
                <a:ea typeface="Times New Roman" pitchFamily="18" charset="0"/>
                <a:cs typeface="Tahoma" pitchFamily="34" charset="0"/>
              </a:rPr>
              <a:t>Se abre el telón leaves me feeling energised and good about myself which helps boost my self esteem and gives me confidence, especially with my spoken Spanish which has improved immensely </a:t>
            </a:r>
            <a:r>
              <a:rPr lang="en-GB" sz="1200" dirty="0">
                <a:solidFill>
                  <a:srgbClr val="000000"/>
                </a:solidFill>
                <a:latin typeface="Tahoma" pitchFamily="34" charset="0"/>
                <a:ea typeface="Times New Roman" pitchFamily="18" charset="0"/>
                <a:cs typeface="Tahoma" pitchFamily="34" charset="0"/>
              </a:rPr>
              <a:t>thanks to se abre el telón. What makes it perfect, though, is that Mariví always knows how to wash away any negativity or stress that we may have had during the day or the week and she always ensures that we all go home smiling. </a:t>
            </a:r>
            <a:r>
              <a:rPr lang="es-ES" sz="1200" dirty="0" err="1">
                <a:solidFill>
                  <a:srgbClr val="000000"/>
                </a:solidFill>
                <a:latin typeface="Tahoma" pitchFamily="34" charset="0"/>
                <a:ea typeface="Times New Roman" pitchFamily="18" charset="0"/>
                <a:cs typeface="Tahoma" pitchFamily="34" charset="0"/>
              </a:rPr>
              <a:t>She's</a:t>
            </a:r>
            <a:r>
              <a:rPr lang="es-ES" sz="1200" dirty="0">
                <a:solidFill>
                  <a:srgbClr val="000000"/>
                </a:solidFill>
                <a:latin typeface="Tahoma" pitchFamily="34" charset="0"/>
                <a:ea typeface="Times New Roman" pitchFamily="18" charset="0"/>
                <a:cs typeface="Tahoma" pitchFamily="34" charset="0"/>
              </a:rPr>
              <a:t> </a:t>
            </a:r>
            <a:r>
              <a:rPr lang="es-ES" sz="1200" dirty="0" err="1">
                <a:solidFill>
                  <a:srgbClr val="000000"/>
                </a:solidFill>
                <a:latin typeface="Tahoma" pitchFamily="34" charset="0"/>
                <a:ea typeface="Times New Roman" pitchFamily="18" charset="0"/>
                <a:cs typeface="Tahoma" pitchFamily="34" charset="0"/>
              </a:rPr>
              <a:t>not</a:t>
            </a:r>
            <a:r>
              <a:rPr lang="es-ES" sz="1200" dirty="0">
                <a:solidFill>
                  <a:srgbClr val="000000"/>
                </a:solidFill>
                <a:latin typeface="Tahoma" pitchFamily="34" charset="0"/>
                <a:ea typeface="Times New Roman" pitchFamily="18" charset="0"/>
                <a:cs typeface="Tahoma" pitchFamily="34" charset="0"/>
              </a:rPr>
              <a:t> </a:t>
            </a:r>
            <a:r>
              <a:rPr lang="es-ES" sz="1200" dirty="0" err="1">
                <a:solidFill>
                  <a:srgbClr val="000000"/>
                </a:solidFill>
                <a:latin typeface="Tahoma" pitchFamily="34" charset="0"/>
                <a:ea typeface="Times New Roman" pitchFamily="18" charset="0"/>
                <a:cs typeface="Tahoma" pitchFamily="34" charset="0"/>
              </a:rPr>
              <a:t>the</a:t>
            </a:r>
            <a:r>
              <a:rPr lang="es-ES" sz="1200" dirty="0">
                <a:solidFill>
                  <a:srgbClr val="000000"/>
                </a:solidFill>
                <a:latin typeface="Tahoma" pitchFamily="34" charset="0"/>
                <a:ea typeface="Times New Roman" pitchFamily="18" charset="0"/>
                <a:cs typeface="Tahoma" pitchFamily="34" charset="0"/>
              </a:rPr>
              <a:t> </a:t>
            </a:r>
            <a:r>
              <a:rPr lang="es-ES" sz="1200" dirty="0" err="1">
                <a:solidFill>
                  <a:srgbClr val="000000"/>
                </a:solidFill>
                <a:latin typeface="Tahoma" pitchFamily="34" charset="0"/>
                <a:ea typeface="Times New Roman" pitchFamily="18" charset="0"/>
                <a:cs typeface="Tahoma" pitchFamily="34" charset="0"/>
              </a:rPr>
              <a:t>Mariví</a:t>
            </a:r>
            <a:r>
              <a:rPr lang="es-ES" sz="1200" dirty="0">
                <a:solidFill>
                  <a:srgbClr val="000000"/>
                </a:solidFill>
                <a:latin typeface="Tahoma" pitchFamily="34" charset="0"/>
                <a:ea typeface="Times New Roman" pitchFamily="18" charset="0"/>
                <a:cs typeface="Tahoma" pitchFamily="34" charset="0"/>
              </a:rPr>
              <a:t> de gramática ni del subjuntivo, si no.. </a:t>
            </a:r>
            <a:r>
              <a:rPr lang="en-GB" sz="1200" dirty="0">
                <a:solidFill>
                  <a:srgbClr val="000000"/>
                </a:solidFill>
                <a:latin typeface="Tahoma" pitchFamily="34" charset="0"/>
                <a:ea typeface="Times New Roman" pitchFamily="18" charset="0"/>
                <a:cs typeface="Tahoma" pitchFamily="34" charset="0"/>
              </a:rPr>
              <a:t>Mariví de se abre el telón! I wouldn't change my choice of se abre el telón for the world.”</a:t>
            </a:r>
            <a:endParaRPr lang="en-GB" sz="1200" dirty="0">
              <a:latin typeface="Arial" pitchFamily="34" charset="0"/>
              <a:cs typeface="Arial" pitchFamily="34" charset="0"/>
            </a:endParaRPr>
          </a:p>
          <a:p>
            <a:pPr algn="just" eaLnBrk="0" hangingPunct="0">
              <a:defRPr/>
            </a:pPr>
            <a:r>
              <a:rPr lang="en-GB" sz="1200" b="1" dirty="0">
                <a:latin typeface="Arial" pitchFamily="34" charset="0"/>
                <a:ea typeface="Calibri" pitchFamily="34" charset="0"/>
                <a:cs typeface="Times New Roman" pitchFamily="18" charset="0"/>
              </a:rPr>
              <a:t>Avni Thakrar, first year student, 2011</a:t>
            </a:r>
            <a:endParaRPr lang="en-GB" sz="1200" dirty="0">
              <a:latin typeface="Arial" pitchFamily="34" charset="0"/>
              <a:cs typeface="Arial" pitchFamily="34" charset="0"/>
            </a:endParaRPr>
          </a:p>
          <a:p>
            <a:pPr algn="just" eaLnBrk="0" hangingPunct="0">
              <a:defRPr/>
            </a:pPr>
            <a:endParaRPr lang="en-GB" sz="1200" dirty="0">
              <a:solidFill>
                <a:srgbClr val="0070C0"/>
              </a:solidFill>
              <a:latin typeface="Tahoma" pitchFamily="34" charset="0"/>
              <a:ea typeface="Times New Roman" pitchFamily="18" charset="0"/>
              <a:cs typeface="Tahoma" pitchFamily="34" charset="0"/>
            </a:endParaRPr>
          </a:p>
          <a:p>
            <a:pPr algn="just" eaLnBrk="0" hangingPunct="0">
              <a:defRPr/>
            </a:pPr>
            <a:r>
              <a:rPr lang="en-GB" sz="1200" b="1" dirty="0">
                <a:solidFill>
                  <a:srgbClr val="0070C0"/>
                </a:solidFill>
                <a:latin typeface="Tahoma" pitchFamily="34" charset="0"/>
                <a:ea typeface="Times New Roman" pitchFamily="18" charset="0"/>
                <a:cs typeface="Tahoma" pitchFamily="34" charset="0"/>
              </a:rPr>
              <a:t>“'Se abre el telón' offers us a place to express ourselves in a foreign language without fear of getting things wrong</a:t>
            </a:r>
            <a:r>
              <a:rPr lang="en-GB" sz="1200" dirty="0">
                <a:solidFill>
                  <a:srgbClr val="0070C0"/>
                </a:solidFill>
                <a:latin typeface="Tahoma" pitchFamily="34" charset="0"/>
                <a:ea typeface="Times New Roman" pitchFamily="18" charset="0"/>
                <a:cs typeface="Tahoma" pitchFamily="34" charset="0"/>
              </a:rPr>
              <a:t>. </a:t>
            </a:r>
            <a:r>
              <a:rPr lang="en-GB" sz="1200" dirty="0">
                <a:solidFill>
                  <a:srgbClr val="000000"/>
                </a:solidFill>
                <a:latin typeface="Tahoma" pitchFamily="34" charset="0"/>
                <a:ea typeface="Times New Roman" pitchFamily="18" charset="0"/>
                <a:cs typeface="Tahoma" pitchFamily="34" charset="0"/>
              </a:rPr>
              <a:t>The closeness of the group and teamwork are a testament to the hard work of our teacher and the hours she puts in. Through this</a:t>
            </a:r>
            <a:r>
              <a:rPr lang="en-GB" sz="1200" dirty="0">
                <a:solidFill>
                  <a:srgbClr val="7030A0"/>
                </a:solidFill>
                <a:latin typeface="Tahoma" pitchFamily="34" charset="0"/>
                <a:ea typeface="Times New Roman" pitchFamily="18" charset="0"/>
                <a:cs typeface="Tahoma" pitchFamily="34" charset="0"/>
              </a:rPr>
              <a:t>,</a:t>
            </a:r>
            <a:r>
              <a:rPr lang="en-GB" sz="1200" dirty="0">
                <a:solidFill>
                  <a:srgbClr val="0070C0"/>
                </a:solidFill>
                <a:latin typeface="Tahoma" pitchFamily="34" charset="0"/>
                <a:ea typeface="Times New Roman" pitchFamily="18" charset="0"/>
                <a:cs typeface="Tahoma" pitchFamily="34" charset="0"/>
              </a:rPr>
              <a:t> </a:t>
            </a:r>
            <a:r>
              <a:rPr lang="en-GB" sz="1200" b="1" dirty="0">
                <a:solidFill>
                  <a:srgbClr val="0070C0"/>
                </a:solidFill>
                <a:latin typeface="Tahoma" pitchFamily="34" charset="0"/>
                <a:ea typeface="Times New Roman" pitchFamily="18" charset="0"/>
                <a:cs typeface="Tahoma" pitchFamily="34" charset="0"/>
              </a:rPr>
              <a:t>each person has gained confidence in speaking in front of people and speaking in a foreign language.</a:t>
            </a:r>
            <a:r>
              <a:rPr lang="en-GB" sz="1200" dirty="0">
                <a:solidFill>
                  <a:srgbClr val="0070C0"/>
                </a:solidFill>
                <a:latin typeface="Tahoma" pitchFamily="34" charset="0"/>
                <a:ea typeface="Times New Roman" pitchFamily="18" charset="0"/>
                <a:cs typeface="Tahoma" pitchFamily="34" charset="0"/>
              </a:rPr>
              <a:t> </a:t>
            </a:r>
            <a:r>
              <a:rPr lang="en-GB" sz="1200" b="1" dirty="0">
                <a:solidFill>
                  <a:srgbClr val="0070C0"/>
                </a:solidFill>
                <a:latin typeface="Tahoma" pitchFamily="34" charset="0"/>
                <a:ea typeface="Times New Roman" pitchFamily="18" charset="0"/>
                <a:cs typeface="Tahoma" pitchFamily="34" charset="0"/>
              </a:rPr>
              <a:t>The theatre skills teach us just how much can be expressed without words, and of how well we can work in a team when we're comfortable around one another. ¡Viva el error!”</a:t>
            </a:r>
            <a:endParaRPr lang="en-GB" sz="1200" b="1" dirty="0">
              <a:solidFill>
                <a:srgbClr val="0070C0"/>
              </a:solidFill>
              <a:latin typeface="Arial" pitchFamily="34" charset="0"/>
              <a:cs typeface="Arial" pitchFamily="34" charset="0"/>
            </a:endParaRPr>
          </a:p>
          <a:p>
            <a:pPr algn="just" eaLnBrk="0" hangingPunct="0">
              <a:defRPr/>
            </a:pPr>
            <a:r>
              <a:rPr lang="en-GB" sz="1200" b="1" dirty="0">
                <a:latin typeface="Arial" pitchFamily="34" charset="0"/>
                <a:ea typeface="Calibri" pitchFamily="34" charset="0"/>
                <a:cs typeface="Times New Roman" pitchFamily="18" charset="0"/>
              </a:rPr>
              <a:t>Philip Richards, second year student, 2011</a:t>
            </a:r>
            <a:endParaRPr lang="en-GB" sz="1200" dirty="0">
              <a:latin typeface="Arial" pitchFamily="34" charset="0"/>
              <a:cs typeface="Arial" pitchFamily="34" charset="0"/>
            </a:endParaRPr>
          </a:p>
          <a:p>
            <a:pPr algn="just" eaLnBrk="0" hangingPunct="0">
              <a:defRPr/>
            </a:pPr>
            <a:endParaRPr lang="en-GB" sz="1200" dirty="0">
              <a:solidFill>
                <a:srgbClr val="000000"/>
              </a:solidFill>
              <a:latin typeface="Tahoma" pitchFamily="34" charset="0"/>
              <a:ea typeface="Times New Roman" pitchFamily="18" charset="0"/>
              <a:cs typeface="Tahoma" pitchFamily="34" charset="0"/>
            </a:endParaRPr>
          </a:p>
          <a:p>
            <a:pPr algn="just" eaLnBrk="0" hangingPunct="0">
              <a:defRPr/>
            </a:pPr>
            <a:r>
              <a:rPr lang="en-GB" sz="1200" b="1" dirty="0">
                <a:solidFill>
                  <a:srgbClr val="0070C0"/>
                </a:solidFill>
                <a:latin typeface="Tahoma" pitchFamily="34" charset="0"/>
                <a:ea typeface="Times New Roman" pitchFamily="18" charset="0"/>
                <a:cs typeface="Tahoma" pitchFamily="34" charset="0"/>
              </a:rPr>
              <a:t>“My experience of se abre el telón has been really positive</a:t>
            </a:r>
            <a:r>
              <a:rPr lang="en-GB" sz="1200" dirty="0">
                <a:solidFill>
                  <a:srgbClr val="0070C0"/>
                </a:solidFill>
                <a:latin typeface="Tahoma" pitchFamily="34" charset="0"/>
                <a:ea typeface="Times New Roman" pitchFamily="18" charset="0"/>
                <a:cs typeface="Tahoma" pitchFamily="34" charset="0"/>
              </a:rPr>
              <a:t>. </a:t>
            </a:r>
            <a:r>
              <a:rPr lang="en-GB" sz="1200" b="1" dirty="0">
                <a:solidFill>
                  <a:srgbClr val="0070C0"/>
                </a:solidFill>
                <a:latin typeface="Tahoma" pitchFamily="34" charset="0"/>
                <a:ea typeface="Times New Roman" pitchFamily="18" charset="0"/>
                <a:cs typeface="Tahoma" pitchFamily="34" charset="0"/>
              </a:rPr>
              <a:t>It is something you have to get used to and is something I have really grown to look forward to each week. It's an environment in which you can speak as fluently or as badly as your ability allows, but always with confidence- </a:t>
            </a:r>
            <a:r>
              <a:rPr lang="en-GB" sz="1200" dirty="0">
                <a:solidFill>
                  <a:srgbClr val="000000"/>
                </a:solidFill>
                <a:latin typeface="Tahoma" pitchFamily="34" charset="0"/>
                <a:ea typeface="Times New Roman" pitchFamily="18" charset="0"/>
                <a:cs typeface="Tahoma" pitchFamily="34" charset="0"/>
              </a:rPr>
              <a:t>which is the key thing i am learning from this workshop; </a:t>
            </a:r>
            <a:r>
              <a:rPr lang="en-GB" sz="1200" b="1" dirty="0">
                <a:solidFill>
                  <a:srgbClr val="0070C0"/>
                </a:solidFill>
                <a:latin typeface="Tahoma" pitchFamily="34" charset="0"/>
                <a:ea typeface="Times New Roman" pitchFamily="18" charset="0"/>
                <a:cs typeface="Tahoma" pitchFamily="34" charset="0"/>
              </a:rPr>
              <a:t>confidence</a:t>
            </a:r>
            <a:r>
              <a:rPr lang="en-GB" sz="1200" dirty="0">
                <a:solidFill>
                  <a:srgbClr val="0070C0"/>
                </a:solidFill>
                <a:latin typeface="Tahoma" pitchFamily="34" charset="0"/>
                <a:ea typeface="Times New Roman" pitchFamily="18" charset="0"/>
                <a:cs typeface="Tahoma" pitchFamily="34" charset="0"/>
              </a:rPr>
              <a:t> </a:t>
            </a:r>
            <a:r>
              <a:rPr lang="en-GB" sz="1200" b="1" dirty="0">
                <a:solidFill>
                  <a:srgbClr val="0070C0"/>
                </a:solidFill>
                <a:latin typeface="Tahoma" pitchFamily="34" charset="0"/>
                <a:ea typeface="Times New Roman" pitchFamily="18" charset="0"/>
                <a:cs typeface="Tahoma" pitchFamily="34" charset="0"/>
              </a:rPr>
              <a:t>is key, in speaking a language as well as in everyday life. Through not being afraid to make mistakes i think we all make less and less of them in a comfortable environment in a group that has and continues to grow together.”</a:t>
            </a:r>
            <a:endParaRPr lang="en-GB" sz="1200" b="1" dirty="0">
              <a:solidFill>
                <a:srgbClr val="0070C0"/>
              </a:solidFill>
              <a:latin typeface="Arial" pitchFamily="34" charset="0"/>
              <a:cs typeface="Arial" pitchFamily="34" charset="0"/>
            </a:endParaRPr>
          </a:p>
          <a:p>
            <a:pPr algn="just" eaLnBrk="0" hangingPunct="0">
              <a:defRPr/>
            </a:pPr>
            <a:r>
              <a:rPr lang="en-GB" sz="1200" b="1" dirty="0">
                <a:latin typeface="Arial" pitchFamily="34" charset="0"/>
                <a:ea typeface="Calibri" pitchFamily="34" charset="0"/>
                <a:cs typeface="Times New Roman" pitchFamily="18" charset="0"/>
              </a:rPr>
              <a:t>Tanisha Onyenaoha, first year student, 2011</a:t>
            </a:r>
            <a:endParaRPr lang="en-GB" sz="1200" b="1"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GB" smtClean="0"/>
              <a:t>Drama Techniques in Language Learning</a:t>
            </a:r>
            <a:endParaRPr lang="en-GB"/>
          </a:p>
        </p:txBody>
      </p:sp>
      <p:sp>
        <p:nvSpPr>
          <p:cNvPr id="3" name="Slide Number Placeholder 2"/>
          <p:cNvSpPr>
            <a:spLocks noGrp="1"/>
          </p:cNvSpPr>
          <p:nvPr>
            <p:ph type="sldNum" sz="quarter" idx="12"/>
          </p:nvPr>
        </p:nvSpPr>
        <p:spPr/>
        <p:txBody>
          <a:bodyPr/>
          <a:lstStyle/>
          <a:p>
            <a:pPr>
              <a:defRPr/>
            </a:pPr>
            <a:fld id="{B0764D00-F20C-4955-92B8-3DC40331DC96}" type="slidenum">
              <a:rPr lang="en-GB"/>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79388" y="381000"/>
            <a:ext cx="8964612" cy="3724275"/>
          </a:xfrm>
          <a:prstGeom prst="rect">
            <a:avLst/>
          </a:prstGeom>
          <a:noFill/>
          <a:ln w="9525">
            <a:noFill/>
            <a:miter lim="800000"/>
            <a:headEnd/>
            <a:tailEnd/>
          </a:ln>
        </p:spPr>
        <p:txBody>
          <a:bodyPr>
            <a:spAutoFit/>
          </a:bodyPr>
          <a:lstStyle/>
          <a:p>
            <a:endParaRPr lang="en-GB" sz="1200">
              <a:latin typeface="Tahoma" pitchFamily="34" charset="0"/>
              <a:cs typeface="Tahoma" pitchFamily="34" charset="0"/>
            </a:endParaRPr>
          </a:p>
          <a:p>
            <a:endParaRPr lang="en-GB" sz="1200">
              <a:latin typeface="Tahoma" pitchFamily="34" charset="0"/>
              <a:cs typeface="Tahoma" pitchFamily="34" charset="0"/>
            </a:endParaRPr>
          </a:p>
          <a:p>
            <a:pPr algn="just"/>
            <a:r>
              <a:rPr lang="en-GB" sz="1200">
                <a:latin typeface="Tahoma" pitchFamily="34" charset="0"/>
                <a:cs typeface="Tahoma" pitchFamily="34" charset="0"/>
              </a:rPr>
              <a:t>"</a:t>
            </a:r>
            <a:r>
              <a:rPr lang="en-GB" sz="1200" b="1">
                <a:solidFill>
                  <a:srgbClr val="0070C0"/>
                </a:solidFill>
                <a:latin typeface="Tahoma" pitchFamily="34" charset="0"/>
                <a:cs typeface="Tahoma" pitchFamily="34" charset="0"/>
              </a:rPr>
              <a:t>Making the decision to join </a:t>
            </a:r>
            <a:r>
              <a:rPr lang="en-GB" sz="1200" b="1" i="1">
                <a:solidFill>
                  <a:srgbClr val="0070C0"/>
                </a:solidFill>
                <a:latin typeface="Tahoma" pitchFamily="34" charset="0"/>
                <a:cs typeface="Tahoma" pitchFamily="34" charset="0"/>
              </a:rPr>
              <a:t>'se abre el telón' </a:t>
            </a:r>
            <a:r>
              <a:rPr lang="en-GB" sz="1200" b="1">
                <a:solidFill>
                  <a:srgbClr val="0070C0"/>
                </a:solidFill>
                <a:latin typeface="Tahoma" pitchFamily="34" charset="0"/>
                <a:cs typeface="Tahoma" pitchFamily="34" charset="0"/>
              </a:rPr>
              <a:t>was one of the best things I could have done when I started at Kings. During the first shaky few weeks, it created an environment where everyone could relax and really enjoy the language, rather than solely viewing it as academic. By combining Spanish with theatrical skills, my confidence in the language has grown massively</a:t>
            </a:r>
            <a:r>
              <a:rPr lang="en-GB" sz="1200">
                <a:latin typeface="Tahoma" pitchFamily="34" charset="0"/>
                <a:cs typeface="Tahoma" pitchFamily="34" charset="0"/>
              </a:rPr>
              <a:t>. Hopefully so has my comprehension and fluency! </a:t>
            </a:r>
            <a:r>
              <a:rPr lang="en-GB" sz="1200" b="1">
                <a:solidFill>
                  <a:srgbClr val="0070C0"/>
                </a:solidFill>
                <a:latin typeface="Tahoma" pitchFamily="34" charset="0"/>
                <a:cs typeface="Tahoma" pitchFamily="34" charset="0"/>
              </a:rPr>
              <a:t>The improvisations and activities we perform encourage us to think outside of the box and allow our thoughts to be expressed naturally, even if we do make grammatical mistakes or don't know all the right vocabulary</a:t>
            </a:r>
            <a:r>
              <a:rPr lang="en-GB" sz="1200">
                <a:solidFill>
                  <a:srgbClr val="0070C0"/>
                </a:solidFill>
                <a:latin typeface="Tahoma" pitchFamily="34" charset="0"/>
                <a:cs typeface="Tahoma" pitchFamily="34" charset="0"/>
              </a:rPr>
              <a:t>. </a:t>
            </a:r>
            <a:r>
              <a:rPr lang="en-GB" sz="1200" b="1">
                <a:solidFill>
                  <a:srgbClr val="0070C0"/>
                </a:solidFill>
                <a:latin typeface="Tahoma" pitchFamily="34" charset="0"/>
                <a:cs typeface="Tahoma" pitchFamily="34" charset="0"/>
              </a:rPr>
              <a:t>Nuestra lema, "¡Viva el error!" is now practically a life motto! </a:t>
            </a:r>
          </a:p>
          <a:p>
            <a:pPr algn="just"/>
            <a:r>
              <a:rPr lang="en-GB" sz="1200">
                <a:latin typeface="Tahoma" pitchFamily="34" charset="0"/>
                <a:cs typeface="Tahoma" pitchFamily="34" charset="0"/>
              </a:rPr>
              <a:t>Having done drama for as long as I remember, it's fantastic to be able to carry it on with my degree in such a relaxed way. Wednesday afternoons are one of the most peaceful times of my week, and I cannot imagine studying for my degree without it. I feel lucky to have met the most fantastic group of people and to have been given such an opportunity to put my language to use. I wouldn't give up 'se abre el telón' for the world!" </a:t>
            </a:r>
          </a:p>
          <a:p>
            <a:endParaRPr lang="en-GB" sz="1200">
              <a:latin typeface="Tahoma" pitchFamily="34" charset="0"/>
              <a:cs typeface="Tahoma" pitchFamily="34" charset="0"/>
            </a:endParaRPr>
          </a:p>
          <a:p>
            <a:r>
              <a:rPr lang="en-GB" sz="1200" b="1">
                <a:latin typeface="Tahoma" pitchFamily="34" charset="0"/>
                <a:cs typeface="Tahoma" pitchFamily="34" charset="0"/>
              </a:rPr>
              <a:t>Joanna Johnson, first year student, 2011</a:t>
            </a:r>
          </a:p>
          <a:p>
            <a:endParaRPr lang="en-GB" sz="1400" b="1">
              <a:latin typeface="Tahoma" pitchFamily="34" charset="0"/>
              <a:cs typeface="Tahoma" pitchFamily="34" charset="0"/>
            </a:endParaRPr>
          </a:p>
          <a:p>
            <a:endParaRPr lang="en-GB" sz="1400" b="1">
              <a:latin typeface="Tahoma" pitchFamily="34" charset="0"/>
              <a:cs typeface="Tahoma" pitchFamily="34" charset="0"/>
            </a:endParaRPr>
          </a:p>
          <a:p>
            <a:endParaRPr lang="en-GB" sz="1400">
              <a:latin typeface="Tahoma" pitchFamily="34" charset="0"/>
              <a:cs typeface="Tahoma" pitchFamily="34" charset="0"/>
            </a:endParaRPr>
          </a:p>
          <a:p>
            <a:endParaRPr lang="en-GB" sz="1400">
              <a:latin typeface="Tahoma" pitchFamily="34" charset="0"/>
              <a:cs typeface="Tahoma" pitchFamily="34" charset="0"/>
            </a:endParaRPr>
          </a:p>
        </p:txBody>
      </p:sp>
      <p:sp>
        <p:nvSpPr>
          <p:cNvPr id="29698" name="Rectangle 1"/>
          <p:cNvSpPr>
            <a:spLocks noChangeArrowheads="1"/>
          </p:cNvSpPr>
          <p:nvPr/>
        </p:nvSpPr>
        <p:spPr bwMode="auto">
          <a:xfrm>
            <a:off x="0" y="3438525"/>
            <a:ext cx="8964613" cy="3138488"/>
          </a:xfrm>
          <a:prstGeom prst="rect">
            <a:avLst/>
          </a:prstGeom>
          <a:noFill/>
          <a:ln w="9525">
            <a:noFill/>
            <a:miter lim="800000"/>
            <a:headEnd/>
            <a:tailEnd/>
          </a:ln>
        </p:spPr>
        <p:txBody>
          <a:bodyPr anchor="ctr">
            <a:spAutoFit/>
          </a:bodyPr>
          <a:lstStyle/>
          <a:p>
            <a:pPr algn="just"/>
            <a:r>
              <a:rPr lang="en-GB" sz="1200">
                <a:latin typeface="Tahoma" pitchFamily="34" charset="0"/>
                <a:ea typeface="Calibri" pitchFamily="34" charset="0"/>
                <a:cs typeface="Tahoma" pitchFamily="34" charset="0"/>
              </a:rPr>
              <a:t>“I have participated in the Spanish-language theatre and drama Project “Se abre el telón” now for a couple of months</a:t>
            </a:r>
            <a:r>
              <a:rPr lang="en-GB" sz="1200">
                <a:solidFill>
                  <a:srgbClr val="0070C0"/>
                </a:solidFill>
                <a:latin typeface="Tahoma" pitchFamily="34" charset="0"/>
                <a:ea typeface="Calibri" pitchFamily="34" charset="0"/>
                <a:cs typeface="Tahoma" pitchFamily="34" charset="0"/>
              </a:rPr>
              <a:t>. </a:t>
            </a:r>
            <a:r>
              <a:rPr lang="en-GB" sz="1200" b="1">
                <a:solidFill>
                  <a:srgbClr val="0070C0"/>
                </a:solidFill>
                <a:latin typeface="Tahoma" pitchFamily="34" charset="0"/>
                <a:ea typeface="Calibri" pitchFamily="34" charset="0"/>
                <a:cs typeface="Tahoma" pitchFamily="34" charset="0"/>
              </a:rPr>
              <a:t>Although I joined later than others I found it to be a very welcoming environment.</a:t>
            </a:r>
          </a:p>
          <a:p>
            <a:pPr algn="just" eaLnBrk="0" hangingPunct="0"/>
            <a:endParaRPr lang="en-GB" sz="1200">
              <a:latin typeface="Tahoma" pitchFamily="34" charset="0"/>
              <a:ea typeface="Calibri" pitchFamily="34" charset="0"/>
              <a:cs typeface="Tahoma" pitchFamily="34" charset="0"/>
            </a:endParaRPr>
          </a:p>
          <a:p>
            <a:pPr algn="just" eaLnBrk="0" hangingPunct="0"/>
            <a:r>
              <a:rPr lang="en-GB" sz="1200" b="1">
                <a:solidFill>
                  <a:srgbClr val="0070C0"/>
                </a:solidFill>
                <a:latin typeface="Tahoma" pitchFamily="34" charset="0"/>
                <a:ea typeface="Calibri" pitchFamily="34" charset="0"/>
                <a:cs typeface="Tahoma" pitchFamily="34" charset="0"/>
              </a:rPr>
              <a:t>As a group we have all increased our confidence in spoken Spanish as well as our non-verbal communication skills which seem extra important when trying to communicate in a language which is not your native tongue</a:t>
            </a:r>
            <a:r>
              <a:rPr lang="en-GB" sz="1200">
                <a:solidFill>
                  <a:srgbClr val="0070C0"/>
                </a:solidFill>
                <a:latin typeface="Tahoma" pitchFamily="34" charset="0"/>
                <a:ea typeface="Calibri" pitchFamily="34" charset="0"/>
                <a:cs typeface="Tahoma" pitchFamily="34" charset="0"/>
              </a:rPr>
              <a:t>. The </a:t>
            </a:r>
            <a:r>
              <a:rPr lang="en-GB" sz="1200" b="1">
                <a:solidFill>
                  <a:srgbClr val="0070C0"/>
                </a:solidFill>
                <a:latin typeface="Tahoma" pitchFamily="34" charset="0"/>
                <a:ea typeface="Calibri" pitchFamily="34" charset="0"/>
                <a:cs typeface="Tahoma" pitchFamily="34" charset="0"/>
              </a:rPr>
              <a:t>combination of different exercises, some focusing more on movement helping us to feel less self-conscious in a Spanish-speaking</a:t>
            </a:r>
            <a:r>
              <a:rPr lang="en-GB" sz="1200" b="1">
                <a:solidFill>
                  <a:srgbClr val="7030A0"/>
                </a:solidFill>
                <a:latin typeface="Tahoma" pitchFamily="34" charset="0"/>
                <a:ea typeface="Calibri" pitchFamily="34" charset="0"/>
                <a:cs typeface="Tahoma" pitchFamily="34" charset="0"/>
              </a:rPr>
              <a:t> </a:t>
            </a:r>
            <a:r>
              <a:rPr lang="en-GB" sz="1200">
                <a:latin typeface="Tahoma" pitchFamily="34" charset="0"/>
                <a:ea typeface="Calibri" pitchFamily="34" charset="0"/>
                <a:cs typeface="Tahoma" pitchFamily="34" charset="0"/>
              </a:rPr>
              <a:t>environment, which is always a barrier to improving your skills in the language. I, personally, at least, have found my Spanish to have come on the most when </a:t>
            </a:r>
            <a:r>
              <a:rPr lang="en-GB" sz="1200" b="1">
                <a:solidFill>
                  <a:srgbClr val="0070C0"/>
                </a:solidFill>
                <a:latin typeface="Tahoma" pitchFamily="34" charset="0"/>
                <a:ea typeface="Calibri" pitchFamily="34" charset="0"/>
                <a:cs typeface="Tahoma" pitchFamily="34" charset="0"/>
              </a:rPr>
              <a:t>I had the most opportunity to speak it in a non-judgemental environment</a:t>
            </a:r>
            <a:r>
              <a:rPr lang="en-GB" sz="1200">
                <a:solidFill>
                  <a:srgbClr val="0070C0"/>
                </a:solidFill>
                <a:latin typeface="Tahoma" pitchFamily="34" charset="0"/>
                <a:ea typeface="Calibri" pitchFamily="34" charset="0"/>
                <a:cs typeface="Tahoma" pitchFamily="34" charset="0"/>
              </a:rPr>
              <a:t>, </a:t>
            </a:r>
            <a:r>
              <a:rPr lang="en-GB" sz="1200" b="1">
                <a:solidFill>
                  <a:srgbClr val="0070C0"/>
                </a:solidFill>
                <a:latin typeface="Tahoma" pitchFamily="34" charset="0"/>
                <a:ea typeface="Calibri" pitchFamily="34" charset="0"/>
                <a:cs typeface="Tahoma" pitchFamily="34" charset="0"/>
              </a:rPr>
              <a:t>which </a:t>
            </a:r>
            <a:r>
              <a:rPr lang="en-GB" sz="1200" b="1" i="1">
                <a:solidFill>
                  <a:srgbClr val="0070C0"/>
                </a:solidFill>
                <a:latin typeface="Tahoma" pitchFamily="34" charset="0"/>
                <a:ea typeface="Calibri" pitchFamily="34" charset="0"/>
                <a:cs typeface="Tahoma" pitchFamily="34" charset="0"/>
              </a:rPr>
              <a:t>Se abre el tel</a:t>
            </a:r>
            <a:r>
              <a:rPr lang="es-ES" sz="1200" b="1" i="1">
                <a:solidFill>
                  <a:srgbClr val="0070C0"/>
                </a:solidFill>
                <a:latin typeface="Tahoma" pitchFamily="34" charset="0"/>
                <a:ea typeface="Calibri" pitchFamily="34" charset="0"/>
                <a:cs typeface="Tahoma" pitchFamily="34" charset="0"/>
              </a:rPr>
              <a:t>ón</a:t>
            </a:r>
            <a:r>
              <a:rPr lang="en-GB" sz="1200" b="1" i="1">
                <a:solidFill>
                  <a:srgbClr val="0070C0"/>
                </a:solidFill>
                <a:latin typeface="Tahoma" pitchFamily="34" charset="0"/>
                <a:ea typeface="Calibri" pitchFamily="34" charset="0"/>
                <a:cs typeface="Tahoma" pitchFamily="34" charset="0"/>
              </a:rPr>
              <a:t> </a:t>
            </a:r>
            <a:r>
              <a:rPr lang="en-GB" sz="1200" b="1">
                <a:solidFill>
                  <a:srgbClr val="0070C0"/>
                </a:solidFill>
                <a:latin typeface="Tahoma" pitchFamily="34" charset="0"/>
                <a:ea typeface="Calibri" pitchFamily="34" charset="0"/>
                <a:cs typeface="Tahoma" pitchFamily="34" charset="0"/>
              </a:rPr>
              <a:t>provides. The motto “¡Viva el error!” really encapsulates this spirit, encouraging to learn through our mistakes.</a:t>
            </a:r>
            <a:r>
              <a:rPr lang="en-GB" sz="1200">
                <a:solidFill>
                  <a:srgbClr val="0070C0"/>
                </a:solidFill>
                <a:latin typeface="Tahoma" pitchFamily="34" charset="0"/>
                <a:ea typeface="Calibri" pitchFamily="34" charset="0"/>
                <a:cs typeface="Tahoma" pitchFamily="34" charset="0"/>
              </a:rPr>
              <a:t> </a:t>
            </a:r>
            <a:r>
              <a:rPr lang="en-GB" sz="1200" b="1">
                <a:solidFill>
                  <a:srgbClr val="0070C0"/>
                </a:solidFill>
                <a:latin typeface="Tahoma" pitchFamily="34" charset="0"/>
                <a:ea typeface="Calibri" pitchFamily="34" charset="0"/>
                <a:cs typeface="Tahoma" pitchFamily="34" charset="0"/>
              </a:rPr>
              <a:t>Improvisations give good practise in thinking in Spanish on the spot, </a:t>
            </a:r>
            <a:r>
              <a:rPr lang="en-GB" sz="1200">
                <a:solidFill>
                  <a:srgbClr val="0070C0"/>
                </a:solidFill>
                <a:latin typeface="Tahoma" pitchFamily="34" charset="0"/>
                <a:ea typeface="Calibri" pitchFamily="34" charset="0"/>
                <a:cs typeface="Tahoma" pitchFamily="34" charset="0"/>
              </a:rPr>
              <a:t>and at other times by using </a:t>
            </a:r>
            <a:r>
              <a:rPr lang="en-GB" sz="1200" b="1">
                <a:solidFill>
                  <a:srgbClr val="0070C0"/>
                </a:solidFill>
                <a:latin typeface="Tahoma" pitchFamily="34" charset="0"/>
                <a:ea typeface="Calibri" pitchFamily="34" charset="0"/>
                <a:cs typeface="Tahoma" pitchFamily="34" charset="0"/>
              </a:rPr>
              <a:t>poems and other texts we can focus on different aspects such as pronunciation or adding feeling, emotion or our own interpretations.</a:t>
            </a:r>
            <a:r>
              <a:rPr lang="en-GB" sz="1200">
                <a:solidFill>
                  <a:srgbClr val="0070C0"/>
                </a:solidFill>
                <a:latin typeface="Tahoma" pitchFamily="34" charset="0"/>
                <a:ea typeface="Calibri" pitchFamily="34" charset="0"/>
                <a:cs typeface="Tahoma" pitchFamily="34" charset="0"/>
              </a:rPr>
              <a:t> </a:t>
            </a:r>
            <a:r>
              <a:rPr lang="en-GB" sz="1200" b="1">
                <a:solidFill>
                  <a:srgbClr val="0070C0"/>
                </a:solidFill>
                <a:latin typeface="Tahoma" pitchFamily="34" charset="0"/>
                <a:ea typeface="Calibri" pitchFamily="34" charset="0"/>
                <a:cs typeface="Tahoma" pitchFamily="34" charset="0"/>
              </a:rPr>
              <a:t>I wish such a project had been running in my first and second years of study.”</a:t>
            </a:r>
          </a:p>
          <a:p>
            <a:pPr eaLnBrk="0" hangingPunct="0"/>
            <a:endParaRPr lang="en-GB" sz="1200">
              <a:latin typeface="Tahoma" pitchFamily="34" charset="0"/>
              <a:cs typeface="Tahoma" pitchFamily="34" charset="0"/>
            </a:endParaRPr>
          </a:p>
          <a:p>
            <a:pPr eaLnBrk="0" hangingPunct="0"/>
            <a:r>
              <a:rPr lang="en-GB" sz="1200" b="1">
                <a:latin typeface="Tahoma" pitchFamily="34" charset="0"/>
                <a:cs typeface="Tahoma" pitchFamily="34" charset="0"/>
              </a:rPr>
              <a:t>Ruth Newman, fourth year student, 2011</a:t>
            </a:r>
          </a:p>
          <a:p>
            <a:pPr eaLnBrk="0" hangingPunct="0"/>
            <a:endParaRPr lang="en-GB"/>
          </a:p>
        </p:txBody>
      </p:sp>
      <p:sp>
        <p:nvSpPr>
          <p:cNvPr id="5" name="Footer Placeholder 4"/>
          <p:cNvSpPr>
            <a:spLocks noGrp="1"/>
          </p:cNvSpPr>
          <p:nvPr>
            <p:ph type="ftr" sz="quarter" idx="11"/>
          </p:nvPr>
        </p:nvSpPr>
        <p:spPr/>
        <p:txBody>
          <a:bodyPr/>
          <a:lstStyle/>
          <a:p>
            <a:pPr>
              <a:defRPr/>
            </a:pPr>
            <a:r>
              <a:rPr lang="en-GB" smtClean="0"/>
              <a:t>Drama Techniques in Language Learning</a:t>
            </a:r>
            <a:endParaRPr lang="en-GB"/>
          </a:p>
        </p:txBody>
      </p:sp>
      <p:sp>
        <p:nvSpPr>
          <p:cNvPr id="4" name="Slide Number Placeholder 3"/>
          <p:cNvSpPr>
            <a:spLocks noGrp="1"/>
          </p:cNvSpPr>
          <p:nvPr>
            <p:ph type="sldNum" sz="quarter" idx="12"/>
          </p:nvPr>
        </p:nvSpPr>
        <p:spPr/>
        <p:txBody>
          <a:bodyPr/>
          <a:lstStyle/>
          <a:p>
            <a:pPr>
              <a:defRPr/>
            </a:pPr>
            <a:fld id="{1EBEEB84-22ED-4AC7-9A3D-4E439FA8C982}" type="slidenum">
              <a:rPr lang="en-GB"/>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252205"/>
            <a:ext cx="9144000" cy="6463308"/>
          </a:xfrm>
          <a:prstGeom prst="rect">
            <a:avLst/>
          </a:prstGeom>
          <a:noFill/>
          <a:ln w="9525">
            <a:noFill/>
            <a:miter lim="800000"/>
            <a:headEnd/>
            <a:tailEnd/>
          </a:ln>
          <a:effectLst/>
        </p:spPr>
        <p:txBody>
          <a:bodyPr anchor="ctr">
            <a:spAutoFit/>
          </a:bodyPr>
          <a:lstStyle/>
          <a:p>
            <a:pPr>
              <a:tabLst>
                <a:tab pos="457200" algn="l"/>
              </a:tabLst>
              <a:defRPr/>
            </a:pPr>
            <a:endParaRPr lang="en-GB" b="1" dirty="0">
              <a:latin typeface="Baskerville Old Face" pitchFamily="18" charset="0"/>
              <a:ea typeface="Calibri" pitchFamily="34" charset="0"/>
              <a:cs typeface="Times New Roman" pitchFamily="18" charset="0"/>
            </a:endParaRPr>
          </a:p>
          <a:p>
            <a:pPr>
              <a:tabLst>
                <a:tab pos="457200" algn="l"/>
              </a:tabLst>
              <a:defRPr/>
            </a:pPr>
            <a:endParaRPr lang="en-GB" b="1" dirty="0">
              <a:latin typeface="Baskerville Old Face" pitchFamily="18" charset="0"/>
              <a:ea typeface="Calibri" pitchFamily="34" charset="0"/>
              <a:cs typeface="Times New Roman" pitchFamily="18" charset="0"/>
            </a:endParaRPr>
          </a:p>
          <a:p>
            <a:pPr>
              <a:tabLst>
                <a:tab pos="457200" algn="l"/>
              </a:tabLst>
              <a:defRPr/>
            </a:pPr>
            <a:r>
              <a:rPr lang="en-GB" b="1" dirty="0">
                <a:latin typeface="Baskerville Old Face" pitchFamily="18" charset="0"/>
                <a:ea typeface="Calibri" pitchFamily="34" charset="0"/>
                <a:cs typeface="Times New Roman" pitchFamily="18" charset="0"/>
              </a:rPr>
              <a:t>					ACTION!!! </a:t>
            </a:r>
          </a:p>
          <a:p>
            <a:pPr eaLnBrk="0" hangingPunct="0">
              <a:tabLst>
                <a:tab pos="457200" algn="l"/>
              </a:tabLst>
              <a:defRPr/>
            </a:pP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Warm Up/ Walk Observation</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Forming Shapes - </a:t>
            </a:r>
            <a:r>
              <a:rPr lang="en-GB" b="1" i="1" dirty="0" err="1">
                <a:latin typeface="Baskerville Old Face" pitchFamily="18" charset="0"/>
                <a:ea typeface="Calibri" pitchFamily="34" charset="0"/>
                <a:cs typeface="Times New Roman" pitchFamily="18" charset="0"/>
              </a:rPr>
              <a:t>Mirrowing</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Phonetic Circle/Tongue twisters </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Story Telling Circle (Passive/Active)</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The Importance of a Chair</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Let</a:t>
            </a:r>
            <a:r>
              <a:rPr lang="en-GB" b="1" dirty="0">
                <a:latin typeface="Calibri"/>
                <a:ea typeface="Calibri" pitchFamily="34" charset="0"/>
                <a:cs typeface="Times New Roman" pitchFamily="18" charset="0"/>
              </a:rPr>
              <a:t>’</a:t>
            </a:r>
            <a:r>
              <a:rPr lang="en-GB" b="1" dirty="0">
                <a:latin typeface="Baskerville Old Face" pitchFamily="18" charset="0"/>
                <a:ea typeface="Calibri" pitchFamily="34" charset="0"/>
                <a:cs typeface="Times New Roman" pitchFamily="18" charset="0"/>
              </a:rPr>
              <a:t>s do some Dubbing</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Freeze and Defrost</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Improvisation </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Prose into Dramatization &amp; D into P </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I Need an Interpreter</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Working with Opposites</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N.V.C. Monologues</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V.C. Monologues </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Be Someone Else </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Promotional Holiday video</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Proverbs in Action</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Wake Up to the World</a:t>
            </a:r>
            <a:endParaRPr lang="en-GB" dirty="0">
              <a:latin typeface="Arial" pitchFamily="34" charset="0"/>
              <a:cs typeface="+mn-cs"/>
            </a:endParaRPr>
          </a:p>
          <a:p>
            <a:pPr marL="4000500" lvl="8" indent="-342900" eaLnBrk="0" fontAlgn="base" hangingPunct="0">
              <a:spcBef>
                <a:spcPct val="0"/>
              </a:spcBef>
              <a:spcAft>
                <a:spcPct val="0"/>
              </a:spcAft>
              <a:buFont typeface="+mj-lt"/>
              <a:buAutoNum type="arabicPeriod"/>
              <a:tabLst>
                <a:tab pos="457200" algn="l"/>
              </a:tabLst>
              <a:defRPr/>
            </a:pPr>
            <a:r>
              <a:rPr lang="en-GB" b="1" dirty="0">
                <a:latin typeface="Baskerville Old Face" pitchFamily="18" charset="0"/>
                <a:ea typeface="Calibri" pitchFamily="34" charset="0"/>
                <a:cs typeface="Times New Roman" pitchFamily="18" charset="0"/>
              </a:rPr>
              <a:t>Power of Music </a:t>
            </a:r>
            <a:endParaRPr lang="en-GB" dirty="0">
              <a:latin typeface="Arial" pitchFamily="34" charset="0"/>
              <a:cs typeface="+mn-cs"/>
            </a:endParaRPr>
          </a:p>
          <a:p>
            <a:pPr eaLnBrk="0" hangingPunct="0">
              <a:tabLst>
                <a:tab pos="457200" algn="l"/>
              </a:tabLst>
              <a:defRPr/>
            </a:pPr>
            <a:endParaRPr lang="en-GB" dirty="0">
              <a:latin typeface="Arial" pitchFamily="34" charset="0"/>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75" y="1285875"/>
            <a:ext cx="7643813" cy="8189913"/>
          </a:xfrm>
          <a:prstGeom prst="rect">
            <a:avLst/>
          </a:prstGeom>
          <a:noFill/>
        </p:spPr>
        <p:txBody>
          <a:bodyPr>
            <a:spAutoFit/>
          </a:bodyPr>
          <a:lstStyle/>
          <a:p>
            <a:pPr algn="r"/>
            <a:endParaRPr lang="en-GB" sz="2400">
              <a:latin typeface="Constantia" pitchFamily="18" charset="0"/>
            </a:endParaRPr>
          </a:p>
          <a:p>
            <a:pPr algn="ctr"/>
            <a:endParaRPr lang="en-GB" sz="3200">
              <a:latin typeface="Algerian"/>
            </a:endParaRPr>
          </a:p>
          <a:p>
            <a:pPr algn="ctr"/>
            <a:endParaRPr lang="en-GB" sz="3200">
              <a:latin typeface="Algerian"/>
            </a:endParaRPr>
          </a:p>
          <a:p>
            <a:pPr algn="ctr"/>
            <a:r>
              <a:rPr lang="en-GB" sz="3200">
                <a:latin typeface="Algerian"/>
              </a:rPr>
              <a:t>I hear and I forget,</a:t>
            </a:r>
          </a:p>
          <a:p>
            <a:pPr algn="ctr"/>
            <a:r>
              <a:rPr lang="en-GB" sz="3200">
                <a:latin typeface="Algerian"/>
              </a:rPr>
              <a:t>I listen and I remember,</a:t>
            </a:r>
          </a:p>
          <a:p>
            <a:pPr algn="ctr"/>
            <a:r>
              <a:rPr lang="en-GB" sz="3200">
                <a:latin typeface="Algerian"/>
              </a:rPr>
              <a:t>I </a:t>
            </a:r>
            <a:r>
              <a:rPr lang="en-GB" sz="3200" b="1">
                <a:latin typeface="Algerian"/>
              </a:rPr>
              <a:t>do</a:t>
            </a:r>
            <a:r>
              <a:rPr lang="en-GB" sz="3200">
                <a:latin typeface="Algerian"/>
              </a:rPr>
              <a:t> and I understand.</a:t>
            </a:r>
          </a:p>
          <a:p>
            <a:pPr algn="ctr"/>
            <a:endParaRPr lang="en-GB" sz="2400" i="1">
              <a:latin typeface="Constantia" pitchFamily="18" charset="0"/>
            </a:endParaRPr>
          </a:p>
          <a:p>
            <a:pPr algn="ctr"/>
            <a:r>
              <a:rPr lang="en-GB" sz="2400" i="1">
                <a:latin typeface="Algerian"/>
              </a:rPr>
              <a:t>(Chinese proverb)</a:t>
            </a:r>
          </a:p>
          <a:p>
            <a:pPr algn="ctr"/>
            <a:endParaRPr lang="en-GB" sz="2400" i="1">
              <a:latin typeface="Algerian"/>
            </a:endParaRPr>
          </a:p>
          <a:p>
            <a:pPr algn="ctr"/>
            <a:endParaRPr lang="en-GB" sz="2400" i="1">
              <a:latin typeface="Algerian"/>
            </a:endParaRPr>
          </a:p>
          <a:p>
            <a:pPr algn="ctr"/>
            <a:r>
              <a:rPr lang="en-GB" sz="2400" i="1">
                <a:latin typeface="Algerian"/>
              </a:rPr>
              <a:t>Many Thanks</a:t>
            </a:r>
          </a:p>
          <a:p>
            <a:pPr algn="ctr"/>
            <a:r>
              <a:rPr lang="en-GB" i="1">
                <a:latin typeface="Algerian"/>
              </a:rPr>
              <a:t>marivi.rodriguez@kcl.ac.uk</a:t>
            </a:r>
          </a:p>
          <a:p>
            <a:pPr algn="ctr"/>
            <a:endParaRPr lang="en-GB" i="1">
              <a:latin typeface="Algerian"/>
            </a:endParaRPr>
          </a:p>
          <a:p>
            <a:pPr algn="ctr"/>
            <a:endParaRPr lang="en-GB" sz="2400" i="1">
              <a:latin typeface="Algerian"/>
            </a:endParaRPr>
          </a:p>
          <a:p>
            <a:pPr algn="ctr"/>
            <a:endParaRPr lang="en-GB" sz="2400" i="1">
              <a:latin typeface="Algerian"/>
            </a:endParaRPr>
          </a:p>
          <a:p>
            <a:pPr algn="ctr"/>
            <a:endParaRPr lang="en-GB" sz="2400" i="1">
              <a:latin typeface="Calibri" pitchFamily="34" charset="0"/>
            </a:endParaRPr>
          </a:p>
          <a:p>
            <a:pPr algn="ctr"/>
            <a:endParaRPr lang="en-GB" sz="2400" i="1">
              <a:latin typeface="Calibri" pitchFamily="34" charset="0"/>
            </a:endParaRPr>
          </a:p>
          <a:p>
            <a:pPr algn="ctr"/>
            <a:endParaRPr lang="en-GB" sz="2400" i="1">
              <a:latin typeface="Calibri" pitchFamily="34" charset="0"/>
            </a:endParaRPr>
          </a:p>
          <a:p>
            <a:pPr algn="ctr"/>
            <a:endParaRPr lang="en-GB" sz="2400" i="1">
              <a:latin typeface="Calibri" pitchFamily="34" charset="0"/>
            </a:endParaRPr>
          </a:p>
          <a:p>
            <a:endParaRPr lang="en-GB" sz="2400" i="1">
              <a:latin typeface="Constantia" pitchFamily="18" charset="0"/>
            </a:endParaRPr>
          </a:p>
          <a:p>
            <a:endParaRPr lang="en-GB" sz="2400">
              <a:latin typeface="Constantia" pitchFamily="18" charset="0"/>
            </a:endParaRPr>
          </a:p>
        </p:txBody>
      </p:sp>
      <p:pic>
        <p:nvPicPr>
          <p:cNvPr id="32770" name="Picture 1"/>
          <p:cNvPicPr>
            <a:picLocks noChangeAspect="1" noChangeArrowheads="1"/>
          </p:cNvPicPr>
          <p:nvPr/>
        </p:nvPicPr>
        <p:blipFill>
          <a:blip r:embed="rId3"/>
          <a:srcRect/>
          <a:stretch>
            <a:fillRect/>
          </a:stretch>
        </p:blipFill>
        <p:spPr bwMode="auto">
          <a:xfrm>
            <a:off x="5795963" y="838200"/>
            <a:ext cx="3048000" cy="1219200"/>
          </a:xfrm>
          <a:prstGeom prst="rect">
            <a:avLst/>
          </a:prstGeom>
          <a:noFill/>
          <a:ln w="9525">
            <a:noFill/>
            <a:miter lim="800000"/>
            <a:headEnd/>
            <a:tailEnd/>
          </a:ln>
        </p:spPr>
      </p:pic>
      <p:pic>
        <p:nvPicPr>
          <p:cNvPr id="32771" name="Picture 2"/>
          <p:cNvPicPr>
            <a:picLocks noChangeAspect="1" noChangeArrowheads="1"/>
          </p:cNvPicPr>
          <p:nvPr/>
        </p:nvPicPr>
        <p:blipFill>
          <a:blip r:embed="rId4"/>
          <a:srcRect/>
          <a:stretch>
            <a:fillRect/>
          </a:stretch>
        </p:blipFill>
        <p:spPr bwMode="auto">
          <a:xfrm>
            <a:off x="6659563" y="765175"/>
            <a:ext cx="1225550" cy="935038"/>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GB" smtClean="0"/>
              <a:t>Drama Techniques in Language Learning</a:t>
            </a:r>
            <a:endParaRPr lang="en-GB"/>
          </a:p>
        </p:txBody>
      </p:sp>
      <p:sp>
        <p:nvSpPr>
          <p:cNvPr id="6" name="Slide Number Placeholder 5"/>
          <p:cNvSpPr>
            <a:spLocks noGrp="1"/>
          </p:cNvSpPr>
          <p:nvPr>
            <p:ph type="sldNum" sz="quarter" idx="12"/>
          </p:nvPr>
        </p:nvSpPr>
        <p:spPr/>
        <p:txBody>
          <a:bodyPr/>
          <a:lstStyle/>
          <a:p>
            <a:pPr>
              <a:defRPr/>
            </a:pPr>
            <a:fld id="{6D98F181-58C2-41D2-BD0E-60E502302AA9}" type="slidenum">
              <a:rPr lang="en-GB"/>
              <a:pPr>
                <a:defRPr/>
              </a:pPr>
              <a:t>13</a:t>
            </a:fld>
            <a:endParaRPr lang="en-GB"/>
          </a:p>
        </p:txBody>
      </p:sp>
    </p:spTree>
  </p:cSld>
  <p:clrMapOvr>
    <a:masterClrMapping/>
  </p:clrMapOvr>
  <p:transition spd="slow" advClick="0">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73025"/>
            <a:ext cx="9144000" cy="7781925"/>
          </a:xfrm>
          <a:prstGeom prst="rect">
            <a:avLst/>
          </a:prstGeom>
          <a:noFill/>
          <a:ln w="9525">
            <a:noFill/>
            <a:miter lim="800000"/>
            <a:headEnd/>
            <a:tailEnd/>
          </a:ln>
          <a:effectLst/>
        </p:spPr>
        <p:txBody>
          <a:bodyPr anchor="ctr">
            <a:spAutoFit/>
          </a:bodyPr>
          <a:lstStyle/>
          <a:p>
            <a:endParaRPr lang="en-GB">
              <a:latin typeface="Constantia" pitchFamily="18" charset="0"/>
            </a:endParaRPr>
          </a:p>
          <a:p>
            <a:endParaRPr lang="en-GB">
              <a:latin typeface="Constantia" pitchFamily="18" charset="0"/>
            </a:endParaRPr>
          </a:p>
          <a:p>
            <a:endParaRPr lang="en-GB">
              <a:latin typeface="Constantia" pitchFamily="18" charset="0"/>
            </a:endParaRPr>
          </a:p>
          <a:p>
            <a:r>
              <a:rPr lang="en-GB">
                <a:solidFill>
                  <a:srgbClr val="083763"/>
                </a:solidFill>
                <a:latin typeface="Constantia" pitchFamily="18" charset="0"/>
              </a:rPr>
              <a:t>What does ´making a mistake´ mean to you?  </a:t>
            </a:r>
          </a:p>
          <a:p>
            <a:r>
              <a:rPr lang="en-GB">
                <a:solidFill>
                  <a:srgbClr val="083763"/>
                </a:solidFill>
                <a:latin typeface="Constantia" pitchFamily="18" charset="0"/>
              </a:rPr>
              <a:t>Why do you think students make mistakes?</a:t>
            </a:r>
          </a:p>
          <a:p>
            <a:r>
              <a:rPr lang="en-GB">
                <a:solidFill>
                  <a:srgbClr val="083763"/>
                </a:solidFill>
                <a:latin typeface="Constantia" pitchFamily="18" charset="0"/>
              </a:rPr>
              <a:t>Are all mistakes of equal value?  Which are, according to you, the most serious mistakes?</a:t>
            </a:r>
          </a:p>
          <a:p>
            <a:r>
              <a:rPr lang="en-GB">
                <a:solidFill>
                  <a:srgbClr val="083763"/>
                </a:solidFill>
                <a:latin typeface="Constantia" pitchFamily="18" charset="0"/>
              </a:rPr>
              <a:t>What do you think is the attitude of our students to making mistakes?</a:t>
            </a:r>
          </a:p>
          <a:p>
            <a:r>
              <a:rPr lang="en-GB">
                <a:solidFill>
                  <a:srgbClr val="083763"/>
                </a:solidFill>
                <a:latin typeface="Constantia" pitchFamily="18" charset="0"/>
              </a:rPr>
              <a:t> </a:t>
            </a:r>
          </a:p>
          <a:p>
            <a:pPr eaLnBrk="0" hangingPunct="0"/>
            <a:endParaRPr lang="en-GB">
              <a:solidFill>
                <a:srgbClr val="083763"/>
              </a:solidFill>
              <a:latin typeface="Constantia" pitchFamily="18" charset="0"/>
            </a:endParaRPr>
          </a:p>
          <a:p>
            <a:r>
              <a:rPr lang="en-GB" b="1">
                <a:solidFill>
                  <a:srgbClr val="083763"/>
                </a:solidFill>
                <a:latin typeface="Constantia" pitchFamily="18" charset="0"/>
              </a:rPr>
              <a:t>Why do we correct our students?</a:t>
            </a:r>
          </a:p>
          <a:p>
            <a:r>
              <a:rPr lang="en-GB">
                <a:solidFill>
                  <a:srgbClr val="083763"/>
                </a:solidFill>
                <a:latin typeface="Constantia" pitchFamily="18" charset="0"/>
              </a:rPr>
              <a:t> </a:t>
            </a:r>
          </a:p>
          <a:p>
            <a:r>
              <a:rPr lang="en-GB">
                <a:solidFill>
                  <a:srgbClr val="083763"/>
                </a:solidFill>
                <a:latin typeface="Constantia" pitchFamily="18" charset="0"/>
              </a:rPr>
              <a:t>A.  To relieve my irritation and impatience.</a:t>
            </a:r>
          </a:p>
          <a:p>
            <a:r>
              <a:rPr lang="en-GB">
                <a:solidFill>
                  <a:srgbClr val="083763"/>
                </a:solidFill>
                <a:latin typeface="Constantia" pitchFamily="18" charset="0"/>
              </a:rPr>
              <a:t>B.  To try to stop them making fools of themselves.</a:t>
            </a:r>
          </a:p>
          <a:p>
            <a:r>
              <a:rPr lang="en-GB">
                <a:solidFill>
                  <a:srgbClr val="083763"/>
                </a:solidFill>
                <a:latin typeface="Constantia" pitchFamily="18" charset="0"/>
              </a:rPr>
              <a:t>C.  To remind students of the grammatical rules we have learnt in class.</a:t>
            </a:r>
          </a:p>
          <a:p>
            <a:r>
              <a:rPr lang="en-GB">
                <a:solidFill>
                  <a:srgbClr val="083763"/>
                </a:solidFill>
                <a:latin typeface="Constantia" pitchFamily="18" charset="0"/>
              </a:rPr>
              <a:t>D.  To make them aware of their linguistic problems.</a:t>
            </a:r>
          </a:p>
          <a:p>
            <a:r>
              <a:rPr lang="en-GB">
                <a:solidFill>
                  <a:srgbClr val="083763"/>
                </a:solidFill>
                <a:latin typeface="Constantia" pitchFamily="18" charset="0"/>
              </a:rPr>
              <a:t>E.   To stop making mistakes from becoming habit.</a:t>
            </a:r>
          </a:p>
          <a:p>
            <a:r>
              <a:rPr lang="en-GB">
                <a:solidFill>
                  <a:srgbClr val="083763"/>
                </a:solidFill>
                <a:latin typeface="Constantia" pitchFamily="18" charset="0"/>
              </a:rPr>
              <a:t>F.    Other.</a:t>
            </a:r>
          </a:p>
          <a:p>
            <a:pPr algn="just" eaLnBrk="0" hangingPunct="0">
              <a:buFontTx/>
              <a:buChar char="•"/>
            </a:pPr>
            <a:endParaRPr lang="en-GB">
              <a:solidFill>
                <a:srgbClr val="083763"/>
              </a:solidFill>
              <a:latin typeface="Constantia" pitchFamily="18" charset="0"/>
            </a:endParaRPr>
          </a:p>
          <a:p>
            <a:r>
              <a:rPr lang="en-GB" b="1">
                <a:solidFill>
                  <a:srgbClr val="083763"/>
                </a:solidFill>
                <a:latin typeface="Constantia" pitchFamily="18" charset="0"/>
              </a:rPr>
              <a:t>What do we correct normally?</a:t>
            </a:r>
          </a:p>
          <a:p>
            <a:r>
              <a:rPr lang="en-GB">
                <a:solidFill>
                  <a:srgbClr val="083763"/>
                </a:solidFill>
                <a:latin typeface="Constantia" pitchFamily="18" charset="0"/>
              </a:rPr>
              <a:t> </a:t>
            </a:r>
          </a:p>
          <a:p>
            <a:r>
              <a:rPr lang="en-GB">
                <a:solidFill>
                  <a:srgbClr val="083763"/>
                </a:solidFill>
                <a:latin typeface="Constantia" pitchFamily="18" charset="0"/>
              </a:rPr>
              <a:t>A.  Grammatical and lexical mistakes.</a:t>
            </a:r>
          </a:p>
          <a:p>
            <a:r>
              <a:rPr lang="en-GB">
                <a:solidFill>
                  <a:srgbClr val="083763"/>
                </a:solidFill>
                <a:latin typeface="Constantia" pitchFamily="18" charset="0"/>
              </a:rPr>
              <a:t>B.   All mistakes I hear.</a:t>
            </a:r>
          </a:p>
          <a:p>
            <a:r>
              <a:rPr lang="en-GB">
                <a:solidFill>
                  <a:srgbClr val="083763"/>
                </a:solidFill>
                <a:latin typeface="Constantia" pitchFamily="18" charset="0"/>
              </a:rPr>
              <a:t>C.  Only mistakes for student’s specific language level.</a:t>
            </a:r>
          </a:p>
          <a:p>
            <a:r>
              <a:rPr lang="en-GB">
                <a:solidFill>
                  <a:srgbClr val="083763"/>
                </a:solidFill>
                <a:latin typeface="Constantia" pitchFamily="18" charset="0"/>
              </a:rPr>
              <a:t>D.  Only the structures that we are working on that session.</a:t>
            </a:r>
          </a:p>
          <a:p>
            <a:r>
              <a:rPr lang="en-GB">
                <a:solidFill>
                  <a:srgbClr val="083763"/>
                </a:solidFill>
                <a:latin typeface="Constantia" pitchFamily="18" charset="0"/>
              </a:rPr>
              <a:t>E.   Other.</a:t>
            </a:r>
          </a:p>
          <a:p>
            <a:r>
              <a:rPr lang="en-GB">
                <a:latin typeface="Constantia" pitchFamily="18" charset="0"/>
              </a:rPr>
              <a:t> </a:t>
            </a:r>
          </a:p>
          <a:p>
            <a:pPr algn="just" eaLnBrk="0" hangingPunct="0">
              <a:buFontTx/>
              <a:buChar char="•"/>
            </a:pPr>
            <a:endParaRPr lang="en-GB">
              <a:solidFill>
                <a:srgbClr val="7030A0"/>
              </a:solidFill>
              <a:latin typeface="Constantia" pitchFamily="18" charset="0"/>
            </a:endParaRPr>
          </a:p>
          <a:p>
            <a:pPr algn="just" eaLnBrk="0" hangingPunct="0">
              <a:buFontTx/>
              <a:buChar cha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26">
                                            <p:txEl>
                                              <p:pRg st="9" end="9"/>
                                            </p:txEl>
                                          </p:spTgt>
                                        </p:tgtEl>
                                        <p:attrNameLst>
                                          <p:attrName>style.visibility</p:attrName>
                                        </p:attrNameLst>
                                      </p:cBhvr>
                                      <p:to>
                                        <p:strVal val="visible"/>
                                      </p:to>
                                    </p:set>
                                    <p:animEffect transition="in" filter="box(in)">
                                      <p:cBhvr>
                                        <p:cTn id="27" dur="500"/>
                                        <p:tgtEl>
                                          <p:spTgt spid="102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26">
                                            <p:txEl>
                                              <p:pRg st="10" end="10"/>
                                            </p:txEl>
                                          </p:spTgt>
                                        </p:tgtEl>
                                        <p:attrNameLst>
                                          <p:attrName>style.visibility</p:attrName>
                                        </p:attrNameLst>
                                      </p:cBhvr>
                                      <p:to>
                                        <p:strVal val="visible"/>
                                      </p:to>
                                    </p:set>
                                    <p:animEffect transition="in" filter="box(in)">
                                      <p:cBhvr>
                                        <p:cTn id="32" dur="500"/>
                                        <p:tgtEl>
                                          <p:spTgt spid="1026">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26">
                                            <p:txEl>
                                              <p:pRg st="11" end="11"/>
                                            </p:txEl>
                                          </p:spTgt>
                                        </p:tgtEl>
                                        <p:attrNameLst>
                                          <p:attrName>style.visibility</p:attrName>
                                        </p:attrNameLst>
                                      </p:cBhvr>
                                      <p:to>
                                        <p:strVal val="visible"/>
                                      </p:to>
                                    </p:set>
                                    <p:animEffect transition="in" filter="box(in)">
                                      <p:cBhvr>
                                        <p:cTn id="37" dur="500"/>
                                        <p:tgtEl>
                                          <p:spTgt spid="1026">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026">
                                            <p:txEl>
                                              <p:pRg st="12" end="12"/>
                                            </p:txEl>
                                          </p:spTgt>
                                        </p:tgtEl>
                                        <p:attrNameLst>
                                          <p:attrName>style.visibility</p:attrName>
                                        </p:attrNameLst>
                                      </p:cBhvr>
                                      <p:to>
                                        <p:strVal val="visible"/>
                                      </p:to>
                                    </p:set>
                                    <p:animEffect transition="in" filter="box(in)">
                                      <p:cBhvr>
                                        <p:cTn id="42" dur="500"/>
                                        <p:tgtEl>
                                          <p:spTgt spid="1026">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026">
                                            <p:txEl>
                                              <p:pRg st="13" end="13"/>
                                            </p:txEl>
                                          </p:spTgt>
                                        </p:tgtEl>
                                        <p:attrNameLst>
                                          <p:attrName>style.visibility</p:attrName>
                                        </p:attrNameLst>
                                      </p:cBhvr>
                                      <p:to>
                                        <p:strVal val="visible"/>
                                      </p:to>
                                    </p:set>
                                    <p:animEffect transition="in" filter="box(in)">
                                      <p:cBhvr>
                                        <p:cTn id="47" dur="500"/>
                                        <p:tgtEl>
                                          <p:spTgt spid="1026">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026">
                                            <p:txEl>
                                              <p:pRg st="14" end="14"/>
                                            </p:txEl>
                                          </p:spTgt>
                                        </p:tgtEl>
                                        <p:attrNameLst>
                                          <p:attrName>style.visibility</p:attrName>
                                        </p:attrNameLst>
                                      </p:cBhvr>
                                      <p:to>
                                        <p:strVal val="visible"/>
                                      </p:to>
                                    </p:set>
                                    <p:animEffect transition="in" filter="box(in)">
                                      <p:cBhvr>
                                        <p:cTn id="52" dur="500"/>
                                        <p:tgtEl>
                                          <p:spTgt spid="1026">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1026">
                                            <p:txEl>
                                              <p:pRg st="15" end="15"/>
                                            </p:txEl>
                                          </p:spTgt>
                                        </p:tgtEl>
                                        <p:attrNameLst>
                                          <p:attrName>style.visibility</p:attrName>
                                        </p:attrNameLst>
                                      </p:cBhvr>
                                      <p:to>
                                        <p:strVal val="visible"/>
                                      </p:to>
                                    </p:set>
                                    <p:animEffect transition="in" filter="box(in)">
                                      <p:cBhvr>
                                        <p:cTn id="57" dur="500"/>
                                        <p:tgtEl>
                                          <p:spTgt spid="1026">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1026">
                                            <p:txEl>
                                              <p:pRg st="16" end="16"/>
                                            </p:txEl>
                                          </p:spTgt>
                                        </p:tgtEl>
                                        <p:attrNameLst>
                                          <p:attrName>style.visibility</p:attrName>
                                        </p:attrNameLst>
                                      </p:cBhvr>
                                      <p:to>
                                        <p:strVal val="visible"/>
                                      </p:to>
                                    </p:set>
                                    <p:animEffect transition="in" filter="box(in)">
                                      <p:cBhvr>
                                        <p:cTn id="62" dur="500"/>
                                        <p:tgtEl>
                                          <p:spTgt spid="1026">
                                            <p:txEl>
                                              <p:pRg st="16" end="1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026">
                                            <p:txEl>
                                              <p:pRg st="18" end="18"/>
                                            </p:txEl>
                                          </p:spTgt>
                                        </p:tgtEl>
                                        <p:attrNameLst>
                                          <p:attrName>style.visibility</p:attrName>
                                        </p:attrNameLst>
                                      </p:cBhvr>
                                      <p:to>
                                        <p:strVal val="visible"/>
                                      </p:to>
                                    </p:set>
                                    <p:animEffect transition="in" filter="box(in)">
                                      <p:cBhvr>
                                        <p:cTn id="67" dur="500"/>
                                        <p:tgtEl>
                                          <p:spTgt spid="1026">
                                            <p:txEl>
                                              <p:pRg st="18" end="1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026">
                                            <p:txEl>
                                              <p:pRg st="19" end="19"/>
                                            </p:txEl>
                                          </p:spTgt>
                                        </p:tgtEl>
                                        <p:attrNameLst>
                                          <p:attrName>style.visibility</p:attrName>
                                        </p:attrNameLst>
                                      </p:cBhvr>
                                      <p:to>
                                        <p:strVal val="visible"/>
                                      </p:to>
                                    </p:set>
                                    <p:animEffect transition="in" filter="box(in)">
                                      <p:cBhvr>
                                        <p:cTn id="72" dur="500"/>
                                        <p:tgtEl>
                                          <p:spTgt spid="1026">
                                            <p:txEl>
                                              <p:pRg st="19" end="1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1026">
                                            <p:txEl>
                                              <p:pRg st="20" end="20"/>
                                            </p:txEl>
                                          </p:spTgt>
                                        </p:tgtEl>
                                        <p:attrNameLst>
                                          <p:attrName>style.visibility</p:attrName>
                                        </p:attrNameLst>
                                      </p:cBhvr>
                                      <p:to>
                                        <p:strVal val="visible"/>
                                      </p:to>
                                    </p:set>
                                    <p:animEffect transition="in" filter="box(in)">
                                      <p:cBhvr>
                                        <p:cTn id="77" dur="500"/>
                                        <p:tgtEl>
                                          <p:spTgt spid="1026">
                                            <p:txEl>
                                              <p:pRg st="20" end="2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childTnLst>
                                    <p:set>
                                      <p:cBhvr>
                                        <p:cTn id="81" dur="1" fill="hold">
                                          <p:stCondLst>
                                            <p:cond delay="0"/>
                                          </p:stCondLst>
                                        </p:cTn>
                                        <p:tgtEl>
                                          <p:spTgt spid="1026">
                                            <p:txEl>
                                              <p:pRg st="21" end="21"/>
                                            </p:txEl>
                                          </p:spTgt>
                                        </p:tgtEl>
                                        <p:attrNameLst>
                                          <p:attrName>style.visibility</p:attrName>
                                        </p:attrNameLst>
                                      </p:cBhvr>
                                      <p:to>
                                        <p:strVal val="visible"/>
                                      </p:to>
                                    </p:set>
                                    <p:animEffect transition="in" filter="box(in)">
                                      <p:cBhvr>
                                        <p:cTn id="82" dur="500"/>
                                        <p:tgtEl>
                                          <p:spTgt spid="1026">
                                            <p:txEl>
                                              <p:pRg st="21" end="2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1026">
                                            <p:txEl>
                                              <p:pRg st="22" end="22"/>
                                            </p:txEl>
                                          </p:spTgt>
                                        </p:tgtEl>
                                        <p:attrNameLst>
                                          <p:attrName>style.visibility</p:attrName>
                                        </p:attrNameLst>
                                      </p:cBhvr>
                                      <p:to>
                                        <p:strVal val="visible"/>
                                      </p:to>
                                    </p:set>
                                    <p:animEffect transition="in" filter="box(in)">
                                      <p:cBhvr>
                                        <p:cTn id="87" dur="500"/>
                                        <p:tgtEl>
                                          <p:spTgt spid="1026">
                                            <p:txEl>
                                              <p:pRg st="22" end="2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1026">
                                            <p:txEl>
                                              <p:pRg st="23" end="23"/>
                                            </p:txEl>
                                          </p:spTgt>
                                        </p:tgtEl>
                                        <p:attrNameLst>
                                          <p:attrName>style.visibility</p:attrName>
                                        </p:attrNameLst>
                                      </p:cBhvr>
                                      <p:to>
                                        <p:strVal val="visible"/>
                                      </p:to>
                                    </p:set>
                                    <p:animEffect transition="in" filter="box(in)">
                                      <p:cBhvr>
                                        <p:cTn id="92" dur="500"/>
                                        <p:tgtEl>
                                          <p:spTgt spid="1026">
                                            <p:txEl>
                                              <p:pRg st="23" end="2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nodeType="clickEffect">
                                  <p:stCondLst>
                                    <p:cond delay="0"/>
                                  </p:stCondLst>
                                  <p:childTnLst>
                                    <p:set>
                                      <p:cBhvr>
                                        <p:cTn id="96" dur="1" fill="hold">
                                          <p:stCondLst>
                                            <p:cond delay="0"/>
                                          </p:stCondLst>
                                        </p:cTn>
                                        <p:tgtEl>
                                          <p:spTgt spid="1026">
                                            <p:txEl>
                                              <p:pRg st="24" end="24"/>
                                            </p:txEl>
                                          </p:spTgt>
                                        </p:tgtEl>
                                        <p:attrNameLst>
                                          <p:attrName>style.visibility</p:attrName>
                                        </p:attrNameLst>
                                      </p:cBhvr>
                                      <p:to>
                                        <p:strVal val="visible"/>
                                      </p:to>
                                    </p:set>
                                    <p:animEffect transition="in" filter="box(in)">
                                      <p:cBhvr>
                                        <p:cTn id="97" dur="500"/>
                                        <p:tgtEl>
                                          <p:spTgt spid="1026">
                                            <p:txEl>
                                              <p:pRg st="24" end="24"/>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nodeType="clickEffect">
                                  <p:stCondLst>
                                    <p:cond delay="0"/>
                                  </p:stCondLst>
                                  <p:childTnLst>
                                    <p:set>
                                      <p:cBhvr>
                                        <p:cTn id="101" dur="1" fill="hold">
                                          <p:stCondLst>
                                            <p:cond delay="0"/>
                                          </p:stCondLst>
                                        </p:cTn>
                                        <p:tgtEl>
                                          <p:spTgt spid="1026">
                                            <p:txEl>
                                              <p:pRg st="25" end="25"/>
                                            </p:txEl>
                                          </p:spTgt>
                                        </p:tgtEl>
                                        <p:attrNameLst>
                                          <p:attrName>style.visibility</p:attrName>
                                        </p:attrNameLst>
                                      </p:cBhvr>
                                      <p:to>
                                        <p:strVal val="visible"/>
                                      </p:to>
                                    </p:set>
                                    <p:animEffect transition="in" filter="box(in)">
                                      <p:cBhvr>
                                        <p:cTn id="102" dur="500"/>
                                        <p:tgtEl>
                                          <p:spTgt spid="1026">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rot="10800000" flipV="1">
            <a:off x="0" y="2867025"/>
            <a:ext cx="9144000" cy="1200150"/>
          </a:xfrm>
          <a:prstGeom prst="rect">
            <a:avLst/>
          </a:prstGeom>
          <a:noFill/>
          <a:ln w="9525">
            <a:noFill/>
            <a:miter lim="800000"/>
            <a:headEnd/>
            <a:tailEnd/>
          </a:ln>
        </p:spPr>
        <p:txBody>
          <a:bodyPr anchor="ctr">
            <a:spAutoFit/>
          </a:bodyPr>
          <a:lstStyle/>
          <a:p>
            <a:pPr algn="just">
              <a:tabLst>
                <a:tab pos="457200" algn="l"/>
              </a:tabLst>
            </a:pPr>
            <a:endParaRPr lang="en-GB" b="1">
              <a:solidFill>
                <a:srgbClr val="7030A0"/>
              </a:solidFill>
              <a:latin typeface="Constantia" pitchFamily="18" charset="0"/>
              <a:cs typeface="Times New Roman" pitchFamily="18" charset="0"/>
            </a:endParaRPr>
          </a:p>
          <a:p>
            <a:pPr>
              <a:tabLst>
                <a:tab pos="457200" algn="l"/>
              </a:tabLst>
            </a:pPr>
            <a:endParaRPr lang="en-GB">
              <a:solidFill>
                <a:srgbClr val="7030A0"/>
              </a:solidFill>
              <a:latin typeface="Constantia" pitchFamily="18" charset="0"/>
            </a:endParaRPr>
          </a:p>
          <a:p>
            <a:pPr>
              <a:tabLst>
                <a:tab pos="457200" algn="l"/>
              </a:tabLst>
            </a:pPr>
            <a:endParaRPr lang="en-GB">
              <a:latin typeface="Constantia" pitchFamily="18" charset="0"/>
            </a:endParaRPr>
          </a:p>
          <a:p>
            <a:pPr algn="just" eaLnBrk="0" hangingPunct="0">
              <a:buFontTx/>
              <a:buChar char="•"/>
              <a:tabLst>
                <a:tab pos="457200" algn="l"/>
              </a:tabLst>
            </a:pPr>
            <a:endParaRPr lang="en-GB"/>
          </a:p>
        </p:txBody>
      </p:sp>
      <p:sp>
        <p:nvSpPr>
          <p:cNvPr id="3" name="Slide Number Placeholder 2"/>
          <p:cNvSpPr>
            <a:spLocks noGrp="1"/>
          </p:cNvSpPr>
          <p:nvPr>
            <p:ph type="sldNum" sz="quarter" idx="12"/>
          </p:nvPr>
        </p:nvSpPr>
        <p:spPr/>
        <p:txBody>
          <a:bodyPr/>
          <a:lstStyle/>
          <a:p>
            <a:pPr>
              <a:defRPr/>
            </a:pPr>
            <a:fld id="{485B03D3-8FE8-4B25-A207-E7A01B58E62F}" type="slidenum">
              <a:rPr lang="en-US"/>
              <a:pPr>
                <a:defRPr/>
              </a:pPr>
              <a:t>3</a:t>
            </a:fld>
            <a:endParaRPr lang="en-US"/>
          </a:p>
        </p:txBody>
      </p:sp>
      <p:sp>
        <p:nvSpPr>
          <p:cNvPr id="18433" name="Rectangle 1"/>
          <p:cNvSpPr>
            <a:spLocks noChangeArrowheads="1"/>
          </p:cNvSpPr>
          <p:nvPr/>
        </p:nvSpPr>
        <p:spPr bwMode="auto">
          <a:xfrm rot="10800000" flipV="1">
            <a:off x="379413" y="-831850"/>
            <a:ext cx="8072437" cy="5364163"/>
          </a:xfrm>
          <a:prstGeom prst="rect">
            <a:avLst/>
          </a:prstGeom>
          <a:noFill/>
          <a:ln w="9525">
            <a:noFill/>
            <a:miter lim="800000"/>
            <a:headEnd/>
            <a:tailEnd/>
          </a:ln>
          <a:effectLst/>
        </p:spPr>
        <p:txBody>
          <a:bodyPr anchor="ctr">
            <a:spAutoFit/>
          </a:bodyPr>
          <a:lstStyle/>
          <a:p>
            <a:pPr algn="just"/>
            <a:endParaRPr lang="es-ES" sz="1400">
              <a:solidFill>
                <a:srgbClr val="548DD4"/>
              </a:solidFill>
              <a:latin typeface="Constantia" pitchFamily="18" charset="0"/>
              <a:cs typeface="Times New Roman" pitchFamily="18" charset="0"/>
            </a:endParaRPr>
          </a:p>
          <a:p>
            <a:pPr algn="just"/>
            <a:endParaRPr lang="es-ES">
              <a:solidFill>
                <a:srgbClr val="548DD4"/>
              </a:solidFill>
              <a:latin typeface="Constantia" pitchFamily="18" charset="0"/>
              <a:cs typeface="Times New Roman" pitchFamily="18" charset="0"/>
            </a:endParaRPr>
          </a:p>
          <a:p>
            <a:pPr algn="just"/>
            <a:endParaRPr lang="es-ES">
              <a:solidFill>
                <a:srgbClr val="548DD4"/>
              </a:solidFill>
              <a:latin typeface="Constantia" pitchFamily="18" charset="0"/>
              <a:cs typeface="Times New Roman" pitchFamily="18" charset="0"/>
            </a:endParaRPr>
          </a:p>
          <a:p>
            <a:pPr algn="just"/>
            <a:endParaRPr lang="es-ES">
              <a:solidFill>
                <a:srgbClr val="548DD4"/>
              </a:solidFill>
              <a:latin typeface="Constantia" pitchFamily="18" charset="0"/>
              <a:cs typeface="Times New Roman" pitchFamily="18" charset="0"/>
            </a:endParaRPr>
          </a:p>
          <a:p>
            <a:pPr algn="just"/>
            <a:endParaRPr lang="es-ES">
              <a:solidFill>
                <a:srgbClr val="548DD4"/>
              </a:solidFill>
              <a:latin typeface="Constantia" pitchFamily="18" charset="0"/>
              <a:cs typeface="Times New Roman" pitchFamily="18" charset="0"/>
            </a:endParaRPr>
          </a:p>
          <a:p>
            <a:pPr algn="just"/>
            <a:endParaRPr lang="es-ES">
              <a:solidFill>
                <a:srgbClr val="548DD4"/>
              </a:solidFill>
              <a:latin typeface="Constantia" pitchFamily="18" charset="0"/>
              <a:cs typeface="Times New Roman" pitchFamily="18" charset="0"/>
            </a:endParaRPr>
          </a:p>
          <a:p>
            <a:pPr algn="just"/>
            <a:r>
              <a:rPr lang="es-ES" b="1" u="sng">
                <a:solidFill>
                  <a:srgbClr val="083763"/>
                </a:solidFill>
                <a:latin typeface="Constantia" pitchFamily="18" charset="0"/>
                <a:cs typeface="Times New Roman" pitchFamily="18" charset="0"/>
              </a:rPr>
              <a:t>How</a:t>
            </a:r>
            <a:r>
              <a:rPr lang="es-ES" b="1">
                <a:solidFill>
                  <a:srgbClr val="083763"/>
                </a:solidFill>
                <a:latin typeface="Constantia" pitchFamily="18" charset="0"/>
                <a:cs typeface="Times New Roman" pitchFamily="18" charset="0"/>
              </a:rPr>
              <a:t> do you correct?</a:t>
            </a:r>
            <a:endParaRPr lang="en-GB" b="1">
              <a:solidFill>
                <a:srgbClr val="083763"/>
              </a:solidFill>
              <a:latin typeface="Constantia" pitchFamily="18" charset="0"/>
            </a:endParaRPr>
          </a:p>
          <a:p>
            <a:pPr algn="just" eaLnBrk="0" hangingPunct="0"/>
            <a:r>
              <a:rPr lang="en-GB">
                <a:solidFill>
                  <a:srgbClr val="083763"/>
                </a:solidFill>
                <a:latin typeface="Constantia" pitchFamily="18" charset="0"/>
                <a:cs typeface="Times New Roman" pitchFamily="18" charset="0"/>
              </a:rPr>
              <a:t>A.  I correct individually.</a:t>
            </a:r>
            <a:endParaRPr lang="en-GB">
              <a:solidFill>
                <a:srgbClr val="083763"/>
              </a:solidFill>
              <a:latin typeface="Constantia" pitchFamily="18" charset="0"/>
            </a:endParaRPr>
          </a:p>
          <a:p>
            <a:pPr algn="just" eaLnBrk="0" hangingPunct="0"/>
            <a:r>
              <a:rPr lang="en-GB">
                <a:solidFill>
                  <a:srgbClr val="083763"/>
                </a:solidFill>
                <a:latin typeface="Constantia" pitchFamily="18" charset="0"/>
                <a:cs typeface="Times New Roman" pitchFamily="18" charset="0"/>
              </a:rPr>
              <a:t>B.   I correct the mistakes that are most frequently repeated.</a:t>
            </a:r>
            <a:endParaRPr lang="en-GB">
              <a:solidFill>
                <a:srgbClr val="083763"/>
              </a:solidFill>
              <a:latin typeface="Constantia" pitchFamily="18" charset="0"/>
            </a:endParaRPr>
          </a:p>
          <a:p>
            <a:pPr algn="just" eaLnBrk="0" hangingPunct="0"/>
            <a:r>
              <a:rPr lang="en-GB">
                <a:solidFill>
                  <a:srgbClr val="083763"/>
                </a:solidFill>
                <a:latin typeface="Constantia" pitchFamily="18" charset="0"/>
                <a:cs typeface="Times New Roman" pitchFamily="18" charset="0"/>
              </a:rPr>
              <a:t>C.  I ask the most advanced students to correct the other members of the class    before I do it myself.</a:t>
            </a:r>
            <a:endParaRPr lang="en-GB">
              <a:solidFill>
                <a:srgbClr val="083763"/>
              </a:solidFill>
              <a:latin typeface="Constantia" pitchFamily="18" charset="0"/>
            </a:endParaRPr>
          </a:p>
          <a:p>
            <a:pPr algn="just" eaLnBrk="0" hangingPunct="0"/>
            <a:r>
              <a:rPr lang="es-ES">
                <a:solidFill>
                  <a:srgbClr val="083763"/>
                </a:solidFill>
                <a:latin typeface="Constantia" pitchFamily="18" charset="0"/>
                <a:cs typeface="Times New Roman" pitchFamily="18" charset="0"/>
              </a:rPr>
              <a:t>D.   </a:t>
            </a:r>
            <a:r>
              <a:rPr lang="en-GB">
                <a:solidFill>
                  <a:srgbClr val="083763"/>
                </a:solidFill>
                <a:latin typeface="Constantia" pitchFamily="18" charset="0"/>
                <a:cs typeface="Times New Roman" pitchFamily="18" charset="0"/>
              </a:rPr>
              <a:t>I have strategies to help the student to correct him/herself. </a:t>
            </a:r>
            <a:endParaRPr lang="en-GB">
              <a:solidFill>
                <a:srgbClr val="083763"/>
              </a:solidFill>
              <a:latin typeface="Constantia" pitchFamily="18" charset="0"/>
            </a:endParaRPr>
          </a:p>
          <a:p>
            <a:pPr algn="just" eaLnBrk="0" hangingPunct="0"/>
            <a:r>
              <a:rPr lang="en-GB">
                <a:solidFill>
                  <a:srgbClr val="083763"/>
                </a:solidFill>
                <a:latin typeface="Constantia" pitchFamily="18" charset="0"/>
                <a:cs typeface="Times New Roman" pitchFamily="18" charset="0"/>
              </a:rPr>
              <a:t>E.  Other.</a:t>
            </a:r>
          </a:p>
          <a:p>
            <a:pPr algn="just" eaLnBrk="0" hangingPunct="0"/>
            <a:endParaRPr lang="en-GB" sz="1400">
              <a:solidFill>
                <a:srgbClr val="0070C0"/>
              </a:solidFill>
              <a:latin typeface="Constantia" pitchFamily="18" charset="0"/>
              <a:cs typeface="Times New Roman" pitchFamily="18" charset="0"/>
            </a:endParaRPr>
          </a:p>
          <a:p>
            <a:pPr algn="just" eaLnBrk="0" hangingPunct="0"/>
            <a:endParaRPr lang="en-GB" sz="1400">
              <a:latin typeface="Constantia" pitchFamily="18" charset="0"/>
              <a:cs typeface="Times New Roman" pitchFamily="18" charset="0"/>
            </a:endParaRPr>
          </a:p>
          <a:p>
            <a:pPr algn="just" eaLnBrk="0" hangingPunct="0"/>
            <a:endParaRPr lang="en-GB" sz="1400">
              <a:latin typeface="Constantia" pitchFamily="18" charset="0"/>
              <a:cs typeface="Times New Roman" pitchFamily="18" charset="0"/>
            </a:endParaRPr>
          </a:p>
          <a:p>
            <a:pPr algn="just" eaLnBrk="0" hangingPunct="0"/>
            <a:endParaRPr lang="en-GB" sz="1400">
              <a:latin typeface="Constantia" pitchFamily="18" charset="0"/>
              <a:cs typeface="Times New Roman" pitchFamily="18" charset="0"/>
            </a:endParaRPr>
          </a:p>
          <a:p>
            <a:pPr algn="just" eaLnBrk="0" hangingPunct="0"/>
            <a:endParaRPr lang="en-GB" sz="1400">
              <a:latin typeface="Constantia" pitchFamily="18" charset="0"/>
              <a:cs typeface="Times New Roman" pitchFamily="18" charset="0"/>
            </a:endParaRPr>
          </a:p>
          <a:p>
            <a:pPr algn="just" eaLnBrk="0" hangingPunct="0"/>
            <a:endParaRPr lang="en-GB" sz="1400">
              <a:latin typeface="Constantia" pitchFamily="18" charset="0"/>
              <a:cs typeface="Times New Roman" pitchFamily="18" charset="0"/>
            </a:endParaRPr>
          </a:p>
          <a:p>
            <a:pPr algn="just" eaLnBrk="0" hangingPunct="0"/>
            <a:endParaRPr lang="en-GB" sz="1400">
              <a:latin typeface="Constantia" pitchFamily="18" charset="0"/>
            </a:endParaRPr>
          </a:p>
          <a:p>
            <a:pPr algn="just" eaLnBrk="0" hangingPunct="0"/>
            <a:endParaRPr lang="en-GB"/>
          </a:p>
        </p:txBody>
      </p:sp>
      <p:sp>
        <p:nvSpPr>
          <p:cNvPr id="6" name="Rectangle 5"/>
          <p:cNvSpPr/>
          <p:nvPr/>
        </p:nvSpPr>
        <p:spPr>
          <a:xfrm>
            <a:off x="381000" y="1905000"/>
            <a:ext cx="7391400" cy="3967163"/>
          </a:xfrm>
          <a:prstGeom prst="rect">
            <a:avLst/>
          </a:prstGeom>
        </p:spPr>
        <p:txBody>
          <a:bodyPr>
            <a:spAutoFit/>
          </a:bodyPr>
          <a:lstStyle/>
          <a:p>
            <a:endParaRPr lang="es-ES" u="sng">
              <a:latin typeface="Constantia" pitchFamily="18" charset="0"/>
              <a:cs typeface="Times New Roman" pitchFamily="18" charset="0"/>
            </a:endParaRPr>
          </a:p>
          <a:p>
            <a:endParaRPr lang="es-ES" u="sng">
              <a:latin typeface="Constantia" pitchFamily="18" charset="0"/>
              <a:cs typeface="Times New Roman" pitchFamily="18" charset="0"/>
            </a:endParaRPr>
          </a:p>
          <a:p>
            <a:endParaRPr lang="es-ES" u="sng">
              <a:latin typeface="Constantia" pitchFamily="18" charset="0"/>
              <a:cs typeface="Times New Roman" pitchFamily="18" charset="0"/>
            </a:endParaRPr>
          </a:p>
          <a:p>
            <a:endParaRPr lang="es-ES" b="1" u="sng">
              <a:solidFill>
                <a:srgbClr val="083763"/>
              </a:solidFill>
              <a:latin typeface="Constantia" pitchFamily="18" charset="0"/>
              <a:cs typeface="Times New Roman" pitchFamily="18" charset="0"/>
            </a:endParaRPr>
          </a:p>
          <a:p>
            <a:r>
              <a:rPr lang="es-ES" b="1" u="sng">
                <a:solidFill>
                  <a:srgbClr val="083763"/>
                </a:solidFill>
                <a:latin typeface="Constantia" pitchFamily="18" charset="0"/>
                <a:cs typeface="Times New Roman" pitchFamily="18" charset="0"/>
              </a:rPr>
              <a:t>When</a:t>
            </a:r>
            <a:r>
              <a:rPr lang="es-ES" b="1">
                <a:solidFill>
                  <a:srgbClr val="083763"/>
                </a:solidFill>
                <a:latin typeface="Constantia" pitchFamily="18" charset="0"/>
                <a:cs typeface="Times New Roman" pitchFamily="18" charset="0"/>
              </a:rPr>
              <a:t> do you correct?</a:t>
            </a:r>
            <a:endParaRPr lang="en-GB" sz="1000" b="1">
              <a:solidFill>
                <a:srgbClr val="083763"/>
              </a:solidFill>
            </a:endParaRPr>
          </a:p>
          <a:p>
            <a:pPr eaLnBrk="0" hangingPunct="0"/>
            <a:r>
              <a:rPr lang="en-GB">
                <a:solidFill>
                  <a:srgbClr val="083763"/>
                </a:solidFill>
                <a:latin typeface="Constantia" pitchFamily="18" charset="0"/>
                <a:cs typeface="Times New Roman" pitchFamily="18" charset="0"/>
              </a:rPr>
              <a:t>A.   As soon as they make a mistake.</a:t>
            </a:r>
            <a:endParaRPr lang="en-GB" sz="1000">
              <a:solidFill>
                <a:srgbClr val="083763"/>
              </a:solidFill>
            </a:endParaRPr>
          </a:p>
          <a:p>
            <a:pPr eaLnBrk="0" hangingPunct="0"/>
            <a:r>
              <a:rPr lang="en-GB">
                <a:solidFill>
                  <a:srgbClr val="083763"/>
                </a:solidFill>
                <a:latin typeface="Constantia" pitchFamily="18" charset="0"/>
                <a:cs typeface="Times New Roman" pitchFamily="18" charset="0"/>
              </a:rPr>
              <a:t>B.   At the end of the activity.</a:t>
            </a:r>
            <a:endParaRPr lang="en-GB" sz="1000">
              <a:solidFill>
                <a:srgbClr val="083763"/>
              </a:solidFill>
            </a:endParaRPr>
          </a:p>
          <a:p>
            <a:pPr eaLnBrk="0" hangingPunct="0"/>
            <a:r>
              <a:rPr lang="en-GB">
                <a:solidFill>
                  <a:srgbClr val="083763"/>
                </a:solidFill>
                <a:latin typeface="Constantia" pitchFamily="18" charset="0"/>
                <a:cs typeface="Times New Roman" pitchFamily="18" charset="0"/>
              </a:rPr>
              <a:t>C.   Only when we are doing grammatical and written exercises.</a:t>
            </a:r>
            <a:endParaRPr lang="en-GB" sz="1000">
              <a:solidFill>
                <a:srgbClr val="083763"/>
              </a:solidFill>
            </a:endParaRPr>
          </a:p>
          <a:p>
            <a:pPr eaLnBrk="0" hangingPunct="0"/>
            <a:r>
              <a:rPr lang="en-GB">
                <a:solidFill>
                  <a:srgbClr val="083763"/>
                </a:solidFill>
                <a:latin typeface="Constantia" pitchFamily="18" charset="0"/>
                <a:cs typeface="Times New Roman" pitchFamily="18" charset="0"/>
              </a:rPr>
              <a:t>D.   It varies from one day to another.</a:t>
            </a:r>
            <a:endParaRPr lang="en-GB" sz="1000">
              <a:solidFill>
                <a:srgbClr val="083763"/>
              </a:solidFill>
            </a:endParaRPr>
          </a:p>
          <a:p>
            <a:pPr eaLnBrk="0" hangingPunct="0"/>
            <a:r>
              <a:rPr lang="en-GB">
                <a:solidFill>
                  <a:srgbClr val="083763"/>
                </a:solidFill>
                <a:latin typeface="Constantia" pitchFamily="18" charset="0"/>
                <a:cs typeface="Times New Roman" pitchFamily="18" charset="0"/>
              </a:rPr>
              <a:t>E.   At other times.</a:t>
            </a:r>
          </a:p>
          <a:p>
            <a:pPr eaLnBrk="0" hangingPunct="0"/>
            <a:endParaRPr lang="en-GB">
              <a:latin typeface="Constantia" pitchFamily="18" charset="0"/>
              <a:cs typeface="Times New Roman" pitchFamily="18" charset="0"/>
            </a:endParaRPr>
          </a:p>
          <a:p>
            <a:pPr eaLnBrk="0" hangingPunct="0"/>
            <a:endParaRPr lang="en-GB">
              <a:latin typeface="Constantia" pitchFamily="18" charset="0"/>
              <a:cs typeface="Times New Roman" pitchFamily="18" charset="0"/>
            </a:endParaRPr>
          </a:p>
          <a:p>
            <a:pPr eaLnBrk="0" hangingPunct="0"/>
            <a:endParaRPr lang="en-GB">
              <a:latin typeface="Constantia" pitchFamily="18" charset="0"/>
              <a:cs typeface="Times New Roman" pitchFamily="18" charset="0"/>
            </a:endParaRPr>
          </a:p>
          <a:p>
            <a:pPr eaLnBrk="0" hangingPunct="0"/>
            <a:endParaRPr lang="en-GB" sz="1000">
              <a:latin typeface="Constantia" pitchFamily="18" charset="0"/>
            </a:endParaRPr>
          </a:p>
          <a:p>
            <a:pPr eaLnBrk="0" hangingPunct="0"/>
            <a:endParaRPr lang="en-GB" sz="1000"/>
          </a:p>
        </p:txBody>
      </p:sp>
      <p:sp>
        <p:nvSpPr>
          <p:cNvPr id="8" name="Rectangle 7"/>
          <p:cNvSpPr/>
          <p:nvPr/>
        </p:nvSpPr>
        <p:spPr>
          <a:xfrm>
            <a:off x="152400" y="4724400"/>
            <a:ext cx="6705600" cy="2014538"/>
          </a:xfrm>
          <a:prstGeom prst="rect">
            <a:avLst/>
          </a:prstGeom>
        </p:spPr>
        <p:txBody>
          <a:bodyPr>
            <a:spAutoFit/>
          </a:bodyPr>
          <a:lstStyle/>
          <a:p>
            <a:pPr algn="just">
              <a:tabLst>
                <a:tab pos="457200" algn="l"/>
              </a:tabLst>
            </a:pPr>
            <a:endParaRPr lang="en-GB" b="1">
              <a:solidFill>
                <a:srgbClr val="083763"/>
              </a:solidFill>
              <a:latin typeface="Constantia" pitchFamily="18" charset="0"/>
              <a:cs typeface="Times New Roman" pitchFamily="18" charset="0"/>
            </a:endParaRPr>
          </a:p>
          <a:p>
            <a:pPr algn="just">
              <a:tabLst>
                <a:tab pos="457200" algn="l"/>
              </a:tabLst>
            </a:pPr>
            <a:r>
              <a:rPr lang="en-GB" b="1">
                <a:solidFill>
                  <a:srgbClr val="083763"/>
                </a:solidFill>
                <a:latin typeface="Constantia" pitchFamily="18" charset="0"/>
                <a:cs typeface="Times New Roman" pitchFamily="18" charset="0"/>
              </a:rPr>
              <a:t>   What tone of voice do you use when correcting?</a:t>
            </a:r>
            <a:endParaRPr lang="en-GB" sz="1000" b="1">
              <a:solidFill>
                <a:srgbClr val="083763"/>
              </a:solidFill>
            </a:endParaRPr>
          </a:p>
          <a:p>
            <a:pPr algn="just" eaLnBrk="0" hangingPunct="0">
              <a:tabLst>
                <a:tab pos="457200" algn="l"/>
              </a:tabLst>
            </a:pPr>
            <a:r>
              <a:rPr lang="en-GB">
                <a:solidFill>
                  <a:srgbClr val="083763"/>
                </a:solidFill>
                <a:latin typeface="Constantia" pitchFamily="18" charset="0"/>
                <a:cs typeface="Times New Roman" pitchFamily="18" charset="0"/>
              </a:rPr>
              <a:t>   A.  Recriminatory</a:t>
            </a:r>
            <a:endParaRPr lang="en-GB" sz="1000">
              <a:solidFill>
                <a:srgbClr val="083763"/>
              </a:solidFill>
            </a:endParaRPr>
          </a:p>
          <a:p>
            <a:pPr algn="just" eaLnBrk="0" hangingPunct="0">
              <a:tabLst>
                <a:tab pos="457200" algn="l"/>
              </a:tabLst>
            </a:pPr>
            <a:r>
              <a:rPr lang="en-GB">
                <a:solidFill>
                  <a:srgbClr val="083763"/>
                </a:solidFill>
                <a:latin typeface="Constantia" pitchFamily="18" charset="0"/>
                <a:cs typeface="Times New Roman" pitchFamily="18" charset="0"/>
              </a:rPr>
              <a:t>   B.   Kind</a:t>
            </a:r>
            <a:endParaRPr lang="en-GB" sz="1000">
              <a:solidFill>
                <a:srgbClr val="083763"/>
              </a:solidFill>
            </a:endParaRPr>
          </a:p>
          <a:p>
            <a:pPr algn="just" eaLnBrk="0" hangingPunct="0">
              <a:tabLst>
                <a:tab pos="457200" algn="l"/>
              </a:tabLst>
            </a:pPr>
            <a:r>
              <a:rPr lang="en-GB">
                <a:solidFill>
                  <a:srgbClr val="083763"/>
                </a:solidFill>
                <a:latin typeface="Constantia" pitchFamily="18" charset="0"/>
                <a:cs typeface="Times New Roman" pitchFamily="18" charset="0"/>
              </a:rPr>
              <a:t>   C.   Bored</a:t>
            </a:r>
            <a:endParaRPr lang="en-GB" sz="1000">
              <a:solidFill>
                <a:srgbClr val="083763"/>
              </a:solidFill>
            </a:endParaRPr>
          </a:p>
          <a:p>
            <a:pPr algn="just" eaLnBrk="0" hangingPunct="0">
              <a:tabLst>
                <a:tab pos="457200" algn="l"/>
              </a:tabLst>
            </a:pPr>
            <a:r>
              <a:rPr lang="en-GB">
                <a:solidFill>
                  <a:srgbClr val="083763"/>
                </a:solidFill>
                <a:latin typeface="Constantia" pitchFamily="18" charset="0"/>
                <a:cs typeface="Times New Roman" pitchFamily="18" charset="0"/>
              </a:rPr>
              <a:t>   D.  Humorous</a:t>
            </a:r>
            <a:endParaRPr lang="en-GB" sz="1000">
              <a:solidFill>
                <a:srgbClr val="083763"/>
              </a:solidFill>
            </a:endParaRPr>
          </a:p>
          <a:p>
            <a:pPr algn="just" eaLnBrk="0" hangingPunct="0">
              <a:tabLst>
                <a:tab pos="457200" algn="l"/>
              </a:tabLst>
            </a:pPr>
            <a:r>
              <a:rPr lang="en-GB">
                <a:solidFill>
                  <a:srgbClr val="083763"/>
                </a:solidFill>
                <a:latin typeface="Constantia" pitchFamily="18" charset="0"/>
                <a:cs typeface="Times New Roman" pitchFamily="18" charset="0"/>
              </a:rPr>
              <a:t>   E.  Neutral</a:t>
            </a:r>
            <a:endParaRPr lang="en-GB" sz="2400">
              <a:solidFill>
                <a:srgbClr val="083763"/>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471738"/>
            <a:ext cx="9144000" cy="2030412"/>
          </a:xfrm>
          <a:prstGeom prst="rect">
            <a:avLst/>
          </a:prstGeom>
          <a:noFill/>
          <a:ln w="9525">
            <a:noFill/>
            <a:miter lim="800000"/>
            <a:headEnd/>
            <a:tailEnd/>
          </a:ln>
        </p:spPr>
        <p:txBody>
          <a:bodyPr anchor="ctr">
            <a:spAutoFit/>
          </a:bodyPr>
          <a:lstStyle/>
          <a:p>
            <a:pPr algn="just"/>
            <a:endParaRPr lang="es-ES">
              <a:solidFill>
                <a:srgbClr val="7030A0"/>
              </a:solidFill>
              <a:latin typeface="Constantia" pitchFamily="18" charset="0"/>
              <a:cs typeface="Times New Roman" pitchFamily="18" charset="0"/>
            </a:endParaRPr>
          </a:p>
          <a:p>
            <a:pPr algn="just"/>
            <a:endParaRPr lang="es-ES">
              <a:solidFill>
                <a:srgbClr val="7030A0"/>
              </a:solidFill>
              <a:latin typeface="Constantia" pitchFamily="18" charset="0"/>
              <a:cs typeface="Times New Roman" pitchFamily="18" charset="0"/>
            </a:endParaRPr>
          </a:p>
          <a:p>
            <a:pPr algn="just"/>
            <a:endParaRPr lang="es-ES">
              <a:solidFill>
                <a:srgbClr val="7030A0"/>
              </a:solidFill>
              <a:latin typeface="Constantia" pitchFamily="18" charset="0"/>
              <a:cs typeface="Times New Roman" pitchFamily="18" charset="0"/>
            </a:endParaRPr>
          </a:p>
          <a:p>
            <a:pPr algn="just"/>
            <a:endParaRPr lang="es-ES">
              <a:solidFill>
                <a:srgbClr val="7030A0"/>
              </a:solidFill>
              <a:latin typeface="Constantia" pitchFamily="18" charset="0"/>
              <a:cs typeface="Times New Roman" pitchFamily="18" charset="0"/>
            </a:endParaRPr>
          </a:p>
          <a:p>
            <a:pPr algn="just"/>
            <a:endParaRPr lang="es-ES">
              <a:solidFill>
                <a:srgbClr val="7030A0"/>
              </a:solidFill>
              <a:latin typeface="Constantia" pitchFamily="18" charset="0"/>
              <a:cs typeface="Times New Roman" pitchFamily="18" charset="0"/>
            </a:endParaRPr>
          </a:p>
          <a:p>
            <a:pPr algn="just"/>
            <a:endParaRPr lang="en-GB">
              <a:solidFill>
                <a:srgbClr val="7030A0"/>
              </a:solidFill>
              <a:latin typeface="Constantia" pitchFamily="18" charset="0"/>
              <a:cs typeface="Times New Roman" pitchFamily="18" charset="0"/>
            </a:endParaRPr>
          </a:p>
          <a:p>
            <a:pPr algn="just" eaLnBrk="0" hangingPunct="0"/>
            <a:endParaRPr lang="en-GB">
              <a:solidFill>
                <a:srgbClr val="7030A0"/>
              </a:solidFill>
              <a:latin typeface="Constantia" pitchFamily="18" charset="0"/>
            </a:endParaRPr>
          </a:p>
        </p:txBody>
      </p:sp>
      <p:sp>
        <p:nvSpPr>
          <p:cNvPr id="19458" name="Rectangle 3"/>
          <p:cNvSpPr>
            <a:spLocks noChangeArrowheads="1"/>
          </p:cNvSpPr>
          <p:nvPr/>
        </p:nvSpPr>
        <p:spPr bwMode="auto">
          <a:xfrm>
            <a:off x="1066800" y="838200"/>
            <a:ext cx="7543800" cy="6226175"/>
          </a:xfrm>
          <a:prstGeom prst="rect">
            <a:avLst/>
          </a:prstGeom>
          <a:noFill/>
          <a:ln w="9525">
            <a:noFill/>
            <a:miter lim="800000"/>
            <a:headEnd/>
            <a:tailEnd/>
          </a:ln>
        </p:spPr>
        <p:txBody>
          <a:bodyPr>
            <a:spAutoFit/>
          </a:bodyPr>
          <a:lstStyle/>
          <a:p>
            <a:r>
              <a:rPr lang="en-GB" b="1">
                <a:latin typeface="Constantia" pitchFamily="18" charset="0"/>
                <a:cs typeface="Times New Roman" pitchFamily="18" charset="0"/>
              </a:rPr>
              <a:t>Student´s reflection on error:</a:t>
            </a:r>
          </a:p>
          <a:p>
            <a:endParaRPr lang="en-GB" sz="1000">
              <a:latin typeface="Constantia" pitchFamily="18" charset="0"/>
            </a:endParaRPr>
          </a:p>
          <a:p>
            <a:endParaRPr lang="en-GB" sz="1000"/>
          </a:p>
          <a:p>
            <a:pPr eaLnBrk="0" hangingPunct="0">
              <a:buFontTx/>
              <a:buChar char="•"/>
            </a:pPr>
            <a:r>
              <a:rPr lang="en-GB">
                <a:latin typeface="Constantia" pitchFamily="18" charset="0"/>
                <a:cs typeface="Times New Roman" pitchFamily="18" charset="0"/>
              </a:rPr>
              <a:t>Does making mistakes bother you when speaking, reading or writing?</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When do you think you make more mistakes?</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Why do you think you make mistakes?</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Could you write down your most common mistakes?</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Do you like to be corrected in class?</a:t>
            </a:r>
            <a:endParaRPr lang="en-GB" sz="1000"/>
          </a:p>
          <a:p>
            <a:pPr eaLnBrk="0" hangingPunct="0"/>
            <a:endParaRPr lang="en-GB" sz="1000"/>
          </a:p>
          <a:p>
            <a:pPr eaLnBrk="0" hangingPunct="0">
              <a:buFontTx/>
              <a:buChar char="•"/>
            </a:pPr>
            <a:r>
              <a:rPr lang="en-GB">
                <a:latin typeface="Constantia" pitchFamily="18" charset="0"/>
                <a:cs typeface="Times New Roman" pitchFamily="18" charset="0"/>
              </a:rPr>
              <a:t>Who do you think can help you to correct yourself?</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How and when do you prefer to be corrected?</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What do you do with your mistakes that are corrected?</a:t>
            </a:r>
            <a:endParaRPr lang="en-GB" sz="1000"/>
          </a:p>
          <a:p>
            <a:pPr eaLnBrk="0" hangingPunct="0"/>
            <a:endParaRPr lang="en-GB">
              <a:latin typeface="Constantia" pitchFamily="18" charset="0"/>
              <a:cs typeface="Times New Roman" pitchFamily="18" charset="0"/>
            </a:endParaRPr>
          </a:p>
          <a:p>
            <a:pPr eaLnBrk="0" hangingPunct="0">
              <a:buFontTx/>
              <a:buChar char="•"/>
            </a:pPr>
            <a:r>
              <a:rPr lang="en-GB">
                <a:latin typeface="Constantia" pitchFamily="18" charset="0"/>
                <a:cs typeface="Times New Roman" pitchFamily="18" charset="0"/>
              </a:rPr>
              <a:t>Do you think you are a risk-taker when you speak or write? Or are you cautious? </a:t>
            </a:r>
            <a:r>
              <a:rPr lang="es-ES">
                <a:latin typeface="Constantia" pitchFamily="18" charset="0"/>
                <a:cs typeface="Times New Roman" pitchFamily="18" charset="0"/>
              </a:rPr>
              <a:t>Why?</a:t>
            </a:r>
            <a:endParaRPr lang="en-GB" sz="1000"/>
          </a:p>
          <a:p>
            <a:pPr eaLnBrk="0" hangingPunct="0"/>
            <a:r>
              <a:rPr lang="es-ES" sz="1600" b="1" i="1">
                <a:latin typeface="Constantia" pitchFamily="18" charset="0"/>
                <a:cs typeface="Times New Roman" pitchFamily="18" charset="0"/>
              </a:rPr>
              <a:t>Cuadernos Cervantes, El error en el proceso de aprendizaje, Ana Isabel Blanco Picado (2010)</a:t>
            </a:r>
            <a:endParaRPr lang="en-GB" sz="1600"/>
          </a:p>
          <a:p>
            <a:pPr eaLnBrk="0" hangingPunct="0"/>
            <a:endParaRPr lang="en-GB" sz="1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03200"/>
            <a:ext cx="9144000" cy="7386638"/>
          </a:xfrm>
          <a:prstGeom prst="rect">
            <a:avLst/>
          </a:prstGeom>
          <a:noFill/>
          <a:ln w="9525">
            <a:noFill/>
            <a:miter lim="800000"/>
            <a:headEnd/>
            <a:tailEnd/>
          </a:ln>
        </p:spPr>
        <p:txBody>
          <a:bodyPr anchor="ctr">
            <a:spAutoFit/>
          </a:bodyPr>
          <a:lstStyle/>
          <a:p>
            <a:pPr>
              <a:tabLst>
                <a:tab pos="457200" algn="l"/>
              </a:tabLst>
            </a:pPr>
            <a:endParaRPr lang="es-ES" b="1">
              <a:latin typeface="Constantia" pitchFamily="18" charset="0"/>
              <a:cs typeface="Times New Roman" pitchFamily="18" charset="0"/>
            </a:endParaRPr>
          </a:p>
          <a:p>
            <a:pPr>
              <a:tabLst>
                <a:tab pos="457200" algn="l"/>
              </a:tabLst>
            </a:pPr>
            <a:endParaRPr lang="es-ES" b="1">
              <a:latin typeface="Constantia" pitchFamily="18" charset="0"/>
              <a:cs typeface="Times New Roman" pitchFamily="18" charset="0"/>
            </a:endParaRPr>
          </a:p>
          <a:p>
            <a:pPr algn="ctr">
              <a:tabLst>
                <a:tab pos="457200" algn="l"/>
              </a:tabLst>
            </a:pPr>
            <a:r>
              <a:rPr lang="es-ES" b="1">
                <a:latin typeface="Constantia" pitchFamily="18" charset="0"/>
                <a:cs typeface="Times New Roman" pitchFamily="18" charset="0"/>
              </a:rPr>
              <a:t>Language Teaching Styles</a:t>
            </a:r>
            <a:endParaRPr lang="en-GB">
              <a:latin typeface="Constantia" pitchFamily="18" charset="0"/>
            </a:endParaRPr>
          </a:p>
          <a:p>
            <a:pPr eaLnBrk="0" hangingPunct="0">
              <a:tabLst>
                <a:tab pos="457200" algn="l"/>
              </a:tabLst>
            </a:pPr>
            <a:endParaRPr lang="es-ES" b="1">
              <a:latin typeface="Constantia" pitchFamily="18" charset="0"/>
              <a:cs typeface="Times New Roman" pitchFamily="18" charset="0"/>
            </a:endParaRPr>
          </a:p>
          <a:p>
            <a:pPr eaLnBrk="0" hangingPunct="0">
              <a:tabLst>
                <a:tab pos="457200" algn="l"/>
              </a:tabLst>
            </a:pPr>
            <a:r>
              <a:rPr lang="es-ES" sz="1600" b="1">
                <a:latin typeface="Constantia" pitchFamily="18" charset="0"/>
                <a:cs typeface="Times New Roman" pitchFamily="18" charset="0"/>
              </a:rPr>
              <a:t>The academic style: </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Do you think grammar explanation should ever be the focus of the lesson?</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Do you think translating texts is a useful classroom activity for the students?</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Do you see any value to using texts that are literary and have ´deep´meanings?</a:t>
            </a:r>
            <a:endParaRPr lang="en-GB" sz="1600">
              <a:latin typeface="Constantia" pitchFamily="18" charset="0"/>
            </a:endParaRPr>
          </a:p>
          <a:p>
            <a:pPr eaLnBrk="0" hangingPunct="0">
              <a:tabLst>
                <a:tab pos="457200" algn="l"/>
              </a:tabLst>
            </a:pPr>
            <a:endParaRPr lang="en-GB" sz="1600" b="1">
              <a:latin typeface="Constantia" pitchFamily="18" charset="0"/>
              <a:cs typeface="Times New Roman" pitchFamily="18" charset="0"/>
            </a:endParaRPr>
          </a:p>
          <a:p>
            <a:pPr eaLnBrk="0" hangingPunct="0">
              <a:tabLst>
                <a:tab pos="457200" algn="l"/>
              </a:tabLst>
            </a:pPr>
            <a:r>
              <a:rPr lang="en-GB" sz="1600" b="1">
                <a:latin typeface="Constantia" pitchFamily="18" charset="0"/>
                <a:cs typeface="Times New Roman" pitchFamily="18" charset="0"/>
              </a:rPr>
              <a:t>The audiolingual style: </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Do you think language learning is a matter of acquiring ´habits´?</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Do you believe speech has to be taught before writing?</a:t>
            </a:r>
            <a:endParaRPr lang="en-GB" sz="1600">
              <a:latin typeface="Constantia" pitchFamily="18" charset="0"/>
            </a:endParaRPr>
          </a:p>
          <a:p>
            <a:pPr eaLnBrk="0" hangingPunct="0">
              <a:tabLst>
                <a:tab pos="457200" algn="l"/>
              </a:tabLst>
            </a:pPr>
            <a:endParaRPr lang="en-GB" sz="1600" b="1">
              <a:latin typeface="Constantia" pitchFamily="18" charset="0"/>
              <a:cs typeface="Times New Roman" pitchFamily="18" charset="0"/>
            </a:endParaRPr>
          </a:p>
          <a:p>
            <a:pPr eaLnBrk="0" hangingPunct="0">
              <a:tabLst>
                <a:tab pos="457200" algn="l"/>
              </a:tabLst>
            </a:pPr>
            <a:r>
              <a:rPr lang="en-GB" sz="1600" b="1">
                <a:latin typeface="Constantia" pitchFamily="18" charset="0"/>
                <a:cs typeface="Times New Roman" pitchFamily="18" charset="0"/>
              </a:rPr>
              <a:t>The communicative style and task-based learning:</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What do you understand by the term ´communication’? Do you think this is what students need?</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To what extent do you think the classroom is an educational setting, to what extent a preparation for situations outside?</a:t>
            </a:r>
            <a:endParaRPr lang="en-GB" sz="1600">
              <a:latin typeface="Constantia" pitchFamily="18" charset="0"/>
            </a:endParaRPr>
          </a:p>
          <a:p>
            <a:pPr eaLnBrk="0" hangingPunct="0">
              <a:tabLst>
                <a:tab pos="457200" algn="l"/>
              </a:tabLst>
            </a:pPr>
            <a:endParaRPr lang="en-GB" sz="1600" b="1">
              <a:latin typeface="Constantia" pitchFamily="18" charset="0"/>
              <a:cs typeface="Times New Roman" pitchFamily="18" charset="0"/>
            </a:endParaRPr>
          </a:p>
          <a:p>
            <a:pPr eaLnBrk="0" hangingPunct="0">
              <a:tabLst>
                <a:tab pos="457200" algn="l"/>
              </a:tabLst>
            </a:pPr>
            <a:r>
              <a:rPr lang="en-GB" sz="1600" b="1">
                <a:latin typeface="Constantia" pitchFamily="18" charset="0"/>
                <a:cs typeface="Times New Roman" pitchFamily="18" charset="0"/>
              </a:rPr>
              <a:t>The mainstream EFL style: </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What does the word ´situation´ mean to you in language teaching?</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How much do you think a teacher can mix different teaching styles?</a:t>
            </a:r>
            <a:endParaRPr lang="en-GB" sz="1600">
              <a:latin typeface="Constantia" pitchFamily="18" charset="0"/>
            </a:endParaRPr>
          </a:p>
          <a:p>
            <a:pPr eaLnBrk="0" hangingPunct="0">
              <a:tabLst>
                <a:tab pos="457200" algn="l"/>
              </a:tabLst>
            </a:pPr>
            <a:endParaRPr lang="en-GB" sz="1600" b="1">
              <a:latin typeface="Constantia" pitchFamily="18" charset="0"/>
              <a:cs typeface="Times New Roman" pitchFamily="18" charset="0"/>
            </a:endParaRPr>
          </a:p>
          <a:p>
            <a:pPr eaLnBrk="0" hangingPunct="0">
              <a:tabLst>
                <a:tab pos="457200" algn="l"/>
              </a:tabLst>
            </a:pPr>
            <a:r>
              <a:rPr lang="en-GB" sz="1600" b="1">
                <a:latin typeface="Constantia" pitchFamily="18" charset="0"/>
                <a:cs typeface="Times New Roman" pitchFamily="18" charset="0"/>
              </a:rPr>
              <a:t>Other styles/Alternative method:</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To what extent do you think teaching should aim to make students better people?</a:t>
            </a:r>
            <a:endParaRPr lang="en-GB" sz="1600">
              <a:latin typeface="Constantia" pitchFamily="18" charset="0"/>
            </a:endParaRPr>
          </a:p>
          <a:p>
            <a:pPr eaLnBrk="0" hangingPunct="0">
              <a:buFontTx/>
              <a:buChar char="•"/>
              <a:tabLst>
                <a:tab pos="457200" algn="l"/>
              </a:tabLst>
            </a:pPr>
            <a:r>
              <a:rPr lang="en-GB" sz="1600">
                <a:latin typeface="Constantia" pitchFamily="18" charset="0"/>
                <a:cs typeface="Times New Roman" pitchFamily="18" charset="0"/>
              </a:rPr>
              <a:t>How would you strike the balance between the students´ independence and the teacher´s control?</a:t>
            </a:r>
            <a:endParaRPr lang="en-GB" sz="1600">
              <a:latin typeface="Constantia" pitchFamily="18" charset="0"/>
            </a:endParaRPr>
          </a:p>
          <a:p>
            <a:pPr eaLnBrk="0" hangingPunct="0">
              <a:tabLst>
                <a:tab pos="457200" algn="l"/>
              </a:tabLst>
            </a:pPr>
            <a:endParaRPr lang="en-GB" sz="1600" i="1">
              <a:latin typeface="Constantia" pitchFamily="18" charset="0"/>
              <a:cs typeface="Times New Roman" pitchFamily="18" charset="0"/>
            </a:endParaRPr>
          </a:p>
          <a:p>
            <a:pPr eaLnBrk="0" hangingPunct="0">
              <a:tabLst>
                <a:tab pos="457200" algn="l"/>
              </a:tabLst>
            </a:pPr>
            <a:r>
              <a:rPr lang="en-GB" sz="1600" i="1">
                <a:latin typeface="Constantia" pitchFamily="18" charset="0"/>
                <a:cs typeface="Times New Roman" pitchFamily="18" charset="0"/>
              </a:rPr>
              <a:t>Second Language Learning and Language Teaching, third edition, Vivian Cook (Chapter 9: 199-234)</a:t>
            </a:r>
            <a:endParaRPr lang="en-GB" sz="1600">
              <a:latin typeface="Constantia" pitchFamily="18" charset="0"/>
            </a:endParaRPr>
          </a:p>
          <a:p>
            <a:pPr eaLnBrk="0" hangingPunct="0">
              <a:tabLst>
                <a:tab pos="457200" algn="l"/>
              </a:tabLst>
            </a:pP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28638"/>
            <a:ext cx="9144000" cy="6186487"/>
          </a:xfrm>
          <a:prstGeom prst="rect">
            <a:avLst/>
          </a:prstGeom>
          <a:noFill/>
          <a:ln w="9525">
            <a:noFill/>
            <a:miter lim="800000"/>
            <a:headEnd/>
            <a:tailEnd/>
          </a:ln>
          <a:effectLst/>
        </p:spPr>
        <p:txBody>
          <a:bodyPr anchor="ctr">
            <a:spAutoFit/>
          </a:bodyPr>
          <a:lstStyle/>
          <a:p>
            <a:pPr algn="just"/>
            <a:endParaRPr lang="en-GB" b="1" i="1">
              <a:solidFill>
                <a:srgbClr val="0000FF"/>
              </a:solidFill>
              <a:latin typeface="Constantia" pitchFamily="18" charset="0"/>
              <a:cs typeface="Times New Roman" pitchFamily="18" charset="0"/>
            </a:endParaRPr>
          </a:p>
          <a:p>
            <a:pPr algn="just"/>
            <a:r>
              <a:rPr lang="en-GB" b="1" i="1">
                <a:solidFill>
                  <a:srgbClr val="0000FF"/>
                </a:solidFill>
                <a:latin typeface="Constantia" pitchFamily="18" charset="0"/>
                <a:cs typeface="Times New Roman" pitchFamily="18" charset="0"/>
              </a:rPr>
              <a:t>Error</a:t>
            </a:r>
            <a:r>
              <a:rPr lang="en-GB" i="1">
                <a:solidFill>
                  <a:srgbClr val="0000FF"/>
                </a:solidFill>
                <a:latin typeface="Constantia" pitchFamily="18" charset="0"/>
                <a:cs typeface="Times New Roman" pitchFamily="18" charset="0"/>
              </a:rPr>
              <a:t> is an instance of language that is unintentionally deviant and is not self-corrigible by its author.  A </a:t>
            </a:r>
            <a:r>
              <a:rPr lang="en-GB" b="1" i="1">
                <a:solidFill>
                  <a:srgbClr val="0000FF"/>
                </a:solidFill>
                <a:latin typeface="Constantia" pitchFamily="18" charset="0"/>
                <a:cs typeface="Times New Roman" pitchFamily="18" charset="0"/>
              </a:rPr>
              <a:t>mistake</a:t>
            </a:r>
            <a:r>
              <a:rPr lang="en-GB" i="1">
                <a:solidFill>
                  <a:srgbClr val="0000FF"/>
                </a:solidFill>
                <a:latin typeface="Constantia" pitchFamily="18" charset="0"/>
                <a:cs typeface="Times New Roman" pitchFamily="18" charset="0"/>
              </a:rPr>
              <a:t> is either intentionally or unintentionally deviant and self-corrigible.  (James 1998:78)</a:t>
            </a:r>
          </a:p>
          <a:p>
            <a:pPr algn="just" eaLnBrk="0" hangingPunct="0"/>
            <a:endParaRPr lang="en-GB" i="1">
              <a:solidFill>
                <a:srgbClr val="0000FF"/>
              </a:solidFill>
              <a:latin typeface="Constantia" pitchFamily="18" charset="0"/>
              <a:cs typeface="Times New Roman" pitchFamily="18" charset="0"/>
            </a:endParaRPr>
          </a:p>
          <a:p>
            <a:pPr algn="just" eaLnBrk="0" hangingPunct="0"/>
            <a:r>
              <a:rPr lang="en-GB" i="1">
                <a:solidFill>
                  <a:srgbClr val="0000FF"/>
                </a:solidFill>
                <a:latin typeface="Constantia" pitchFamily="18" charset="0"/>
                <a:cs typeface="Times New Roman" pitchFamily="18" charset="0"/>
              </a:rPr>
              <a:t>Measures of deviance:  learners´ ignorance of TL can bee expressed in terms of four categories:  (James, 1998: 64)</a:t>
            </a:r>
            <a:endParaRPr lang="en-GB"/>
          </a:p>
          <a:p>
            <a:pPr algn="just" eaLnBrk="0" hangingPunct="0"/>
            <a:r>
              <a:rPr lang="en-GB" i="1">
                <a:solidFill>
                  <a:srgbClr val="0000FF"/>
                </a:solidFill>
                <a:latin typeface="Constantia" pitchFamily="18" charset="0"/>
                <a:cs typeface="Times New Roman" pitchFamily="18" charset="0"/>
              </a:rPr>
              <a:t>Grammaticality</a:t>
            </a:r>
            <a:endParaRPr lang="en-GB"/>
          </a:p>
          <a:p>
            <a:pPr algn="just" eaLnBrk="0" hangingPunct="0"/>
            <a:r>
              <a:rPr lang="en-GB" i="1">
                <a:solidFill>
                  <a:srgbClr val="0000FF"/>
                </a:solidFill>
                <a:latin typeface="Constantia" pitchFamily="18" charset="0"/>
                <a:cs typeface="Times New Roman" pitchFamily="18" charset="0"/>
              </a:rPr>
              <a:t>Acceptability</a:t>
            </a:r>
            <a:endParaRPr lang="en-GB"/>
          </a:p>
          <a:p>
            <a:pPr algn="just" eaLnBrk="0" hangingPunct="0"/>
            <a:r>
              <a:rPr lang="en-GB" i="1">
                <a:solidFill>
                  <a:srgbClr val="0000FF"/>
                </a:solidFill>
                <a:latin typeface="Constantia" pitchFamily="18" charset="0"/>
                <a:cs typeface="Times New Roman" pitchFamily="18" charset="0"/>
              </a:rPr>
              <a:t>Correctness</a:t>
            </a:r>
            <a:endParaRPr lang="en-GB"/>
          </a:p>
          <a:p>
            <a:pPr algn="just" eaLnBrk="0" hangingPunct="0"/>
            <a:r>
              <a:rPr lang="en-GB" i="1">
                <a:solidFill>
                  <a:srgbClr val="0000FF"/>
                </a:solidFill>
                <a:latin typeface="Constantia" pitchFamily="18" charset="0"/>
                <a:cs typeface="Times New Roman" pitchFamily="18" charset="0"/>
              </a:rPr>
              <a:t>Strangeness and infelicity</a:t>
            </a:r>
            <a:endParaRPr lang="en-GB"/>
          </a:p>
          <a:p>
            <a:pPr algn="just" eaLnBrk="0" hangingPunct="0"/>
            <a:r>
              <a:rPr lang="en-GB" i="1">
                <a:solidFill>
                  <a:srgbClr val="0000FF"/>
                </a:solidFill>
                <a:latin typeface="Constantia" pitchFamily="18" charset="0"/>
                <a:cs typeface="Times New Roman" pitchFamily="18" charset="0"/>
              </a:rPr>
              <a:t> </a:t>
            </a:r>
            <a:endParaRPr lang="en-GB"/>
          </a:p>
          <a:p>
            <a:pPr algn="just" eaLnBrk="0" hangingPunct="0"/>
            <a:r>
              <a:rPr lang="en-GB" i="1">
                <a:solidFill>
                  <a:srgbClr val="0000FF"/>
                </a:solidFill>
                <a:latin typeface="Constantia" pitchFamily="18" charset="0"/>
                <a:cs typeface="Times New Roman" pitchFamily="18" charset="0"/>
              </a:rPr>
              <a:t>The </a:t>
            </a:r>
            <a:r>
              <a:rPr lang="en-GB" b="1" i="1">
                <a:solidFill>
                  <a:srgbClr val="0000FF"/>
                </a:solidFill>
                <a:effectLst>
                  <a:outerShdw blurRad="38100" dist="38100" dir="2700000" algn="tl">
                    <a:srgbClr val="C0C0C0"/>
                  </a:outerShdw>
                </a:effectLst>
                <a:latin typeface="Constantia" pitchFamily="18" charset="0"/>
                <a:cs typeface="Times New Roman" pitchFamily="18" charset="0"/>
              </a:rPr>
              <a:t>Error/Mistake</a:t>
            </a:r>
            <a:r>
              <a:rPr lang="en-GB" i="1">
                <a:solidFill>
                  <a:srgbClr val="0000FF"/>
                </a:solidFill>
                <a:latin typeface="Constantia" pitchFamily="18" charset="0"/>
                <a:cs typeface="Times New Roman" pitchFamily="18" charset="0"/>
              </a:rPr>
              <a:t> distinction was introduced into modern debate by Corder (1967, 1971)  Corder associates </a:t>
            </a:r>
            <a:r>
              <a:rPr lang="en-GB" b="1" i="1">
                <a:solidFill>
                  <a:srgbClr val="0000FF"/>
                </a:solidFill>
                <a:latin typeface="Constantia" pitchFamily="18" charset="0"/>
                <a:cs typeface="Times New Roman" pitchFamily="18" charset="0"/>
              </a:rPr>
              <a:t>errors</a:t>
            </a:r>
            <a:r>
              <a:rPr lang="en-GB" i="1">
                <a:solidFill>
                  <a:srgbClr val="0000FF"/>
                </a:solidFill>
                <a:latin typeface="Constantia" pitchFamily="18" charset="0"/>
                <a:cs typeface="Times New Roman" pitchFamily="18" charset="0"/>
              </a:rPr>
              <a:t> with failures in competence and </a:t>
            </a:r>
            <a:r>
              <a:rPr lang="en-GB" b="1" i="1">
                <a:solidFill>
                  <a:srgbClr val="0000FF"/>
                </a:solidFill>
                <a:latin typeface="Constantia" pitchFamily="18" charset="0"/>
                <a:cs typeface="Times New Roman" pitchFamily="18" charset="0"/>
              </a:rPr>
              <a:t>mistakes</a:t>
            </a:r>
            <a:r>
              <a:rPr lang="en-GB" i="1">
                <a:solidFill>
                  <a:srgbClr val="0000FF"/>
                </a:solidFill>
                <a:latin typeface="Constantia" pitchFamily="18" charset="0"/>
                <a:cs typeface="Times New Roman" pitchFamily="18" charset="0"/>
              </a:rPr>
              <a:t> with failures in performance. </a:t>
            </a:r>
            <a:endParaRPr lang="en-GB"/>
          </a:p>
          <a:p>
            <a:pPr algn="just" eaLnBrk="0" hangingPunct="0"/>
            <a:endParaRPr lang="en-GB">
              <a:solidFill>
                <a:srgbClr val="0000FF"/>
              </a:solidFill>
              <a:latin typeface="Constantia" pitchFamily="18" charset="0"/>
              <a:cs typeface="Times New Roman" pitchFamily="18" charset="0"/>
            </a:endParaRPr>
          </a:p>
          <a:p>
            <a:pPr algn="just" eaLnBrk="0" hangingPunct="0"/>
            <a:r>
              <a:rPr lang="en-GB">
                <a:solidFill>
                  <a:srgbClr val="0000FF"/>
                </a:solidFill>
                <a:latin typeface="Constantia" pitchFamily="18" charset="0"/>
                <a:cs typeface="Times New Roman" pitchFamily="18" charset="0"/>
              </a:rPr>
              <a:t>Errors are evidence of the learners´ in-built syllabus, or of what they have taken in, rather than what teachers think they have put in: intake should not be equated with input. (Corder, 1967)</a:t>
            </a:r>
          </a:p>
          <a:p>
            <a:pPr algn="just" eaLnBrk="0" hangingPunct="0"/>
            <a:endParaRPr lang="en-GB"/>
          </a:p>
          <a:p>
            <a:pPr algn="just" eaLnBrk="0" hangingPunct="0"/>
            <a:r>
              <a:rPr lang="en-GB" i="1">
                <a:solidFill>
                  <a:srgbClr val="0000FF"/>
                </a:solidFill>
                <a:latin typeface="Britannic Bold"/>
                <a:cs typeface="Times New Roman" pitchFamily="18" charset="0"/>
              </a:rPr>
              <a:t>“The errors of a wise man make your rule, rather than the perfections of a fool” </a:t>
            </a:r>
          </a:p>
          <a:p>
            <a:pPr algn="just" eaLnBrk="0" hangingPunct="0"/>
            <a:r>
              <a:rPr lang="en-GB" i="1">
                <a:solidFill>
                  <a:srgbClr val="0000FF"/>
                </a:solidFill>
                <a:latin typeface="Britannic Bold"/>
                <a:cs typeface="Times New Roman" pitchFamily="18" charset="0"/>
              </a:rPr>
              <a:t>(William Blake, ´Poems´)</a:t>
            </a:r>
            <a:endParaRPr lang="en-GB">
              <a:latin typeface="Britannic Bo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977900"/>
            <a:ext cx="9144000" cy="5354638"/>
          </a:xfrm>
          <a:prstGeom prst="rect">
            <a:avLst/>
          </a:prstGeom>
          <a:noFill/>
          <a:ln w="9525">
            <a:noFill/>
            <a:miter lim="800000"/>
            <a:headEnd/>
            <a:tailEnd/>
          </a:ln>
          <a:effectLst/>
        </p:spPr>
        <p:txBody>
          <a:bodyPr anchor="ctr">
            <a:spAutoFit/>
          </a:bodyPr>
          <a:lstStyle/>
          <a:p>
            <a:pPr algn="just">
              <a:defRPr/>
            </a:pPr>
            <a:r>
              <a:rPr lang="en-GB" dirty="0">
                <a:solidFill>
                  <a:srgbClr val="0000FF"/>
                </a:solidFill>
                <a:latin typeface="Constantia" pitchFamily="18" charset="0"/>
                <a:ea typeface="Times New Roman" pitchFamily="18" charset="0"/>
                <a:cs typeface="+mn-cs"/>
              </a:rPr>
              <a:t>According to John Norrish (1983: 7&amp;8) there is three types of anomalous language behaviour:</a:t>
            </a:r>
          </a:p>
          <a:p>
            <a:pPr algn="just" eaLnBrk="0" hangingPunct="0">
              <a:defRPr/>
            </a:pPr>
            <a:endParaRPr lang="en-GB" dirty="0">
              <a:latin typeface="Arial" pitchFamily="34" charset="0"/>
              <a:cs typeface="+mn-cs"/>
            </a:endParaRPr>
          </a:p>
          <a:p>
            <a:pPr algn="just" eaLnBrk="0" hangingPunct="0">
              <a:defRPr/>
            </a:pPr>
            <a:r>
              <a:rPr lang="en-GB" b="1" dirty="0">
                <a:solidFill>
                  <a:srgbClr val="0000FF"/>
                </a:solidFill>
                <a:latin typeface="Constantia" pitchFamily="18" charset="0"/>
                <a:ea typeface="Times New Roman" pitchFamily="18" charset="0"/>
                <a:cs typeface="+mn-cs"/>
              </a:rPr>
              <a:t>Error:</a:t>
            </a:r>
            <a:r>
              <a:rPr lang="en-GB" dirty="0">
                <a:solidFill>
                  <a:srgbClr val="0000FF"/>
                </a:solidFill>
                <a:latin typeface="Constantia" pitchFamily="18" charset="0"/>
                <a:ea typeface="Times New Roman" pitchFamily="18" charset="0"/>
                <a:cs typeface="+mn-cs"/>
              </a:rPr>
              <a:t>  A learner has not learnt something and consistently ‘gets it wrong’ </a:t>
            </a:r>
            <a:endParaRPr lang="en-GB" dirty="0">
              <a:latin typeface="Arial" pitchFamily="34" charset="0"/>
              <a:cs typeface="+mn-cs"/>
            </a:endParaRPr>
          </a:p>
          <a:p>
            <a:pPr algn="just" eaLnBrk="0" hangingPunct="0">
              <a:defRPr/>
            </a:pPr>
            <a:r>
              <a:rPr lang="en-GB" b="1" dirty="0">
                <a:solidFill>
                  <a:srgbClr val="0000FF"/>
                </a:solidFill>
                <a:latin typeface="Constantia" pitchFamily="18" charset="0"/>
                <a:ea typeface="Times New Roman" pitchFamily="18" charset="0"/>
                <a:cs typeface="+mn-cs"/>
              </a:rPr>
              <a:t>Mistake:</a:t>
            </a:r>
            <a:r>
              <a:rPr lang="en-GB" dirty="0">
                <a:solidFill>
                  <a:srgbClr val="0000FF"/>
                </a:solidFill>
                <a:latin typeface="Constantia" pitchFamily="18" charset="0"/>
                <a:ea typeface="Times New Roman" pitchFamily="18" charset="0"/>
                <a:cs typeface="+mn-cs"/>
              </a:rPr>
              <a:t>  A learner has been taught a specific item in language and sometimes s/he will use a form and other times other inconsistently.</a:t>
            </a:r>
            <a:endParaRPr lang="en-GB" dirty="0">
              <a:latin typeface="Arial" pitchFamily="34" charset="0"/>
              <a:cs typeface="+mn-cs"/>
            </a:endParaRPr>
          </a:p>
          <a:p>
            <a:pPr algn="just" eaLnBrk="0" hangingPunct="0">
              <a:defRPr/>
            </a:pPr>
            <a:r>
              <a:rPr lang="en-GB" b="1" dirty="0">
                <a:solidFill>
                  <a:srgbClr val="0000FF"/>
                </a:solidFill>
                <a:latin typeface="Constantia" pitchFamily="18" charset="0"/>
                <a:ea typeface="Times New Roman" pitchFamily="18" charset="0"/>
                <a:cs typeface="+mn-cs"/>
              </a:rPr>
              <a:t>Lapse:</a:t>
            </a:r>
            <a:r>
              <a:rPr lang="en-GB" dirty="0">
                <a:solidFill>
                  <a:srgbClr val="0000FF"/>
                </a:solidFill>
                <a:latin typeface="Constantia" pitchFamily="18" charset="0"/>
                <a:ea typeface="Times New Roman" pitchFamily="18" charset="0"/>
                <a:cs typeface="+mn-cs"/>
              </a:rPr>
              <a:t>  This can happen to anyone at any time due to a lack of concentration, shortness of memory, fatigue…etc.</a:t>
            </a:r>
          </a:p>
          <a:p>
            <a:pPr algn="just" eaLnBrk="0" hangingPunct="0">
              <a:defRPr/>
            </a:pPr>
            <a:endParaRPr lang="en-GB" dirty="0">
              <a:solidFill>
                <a:srgbClr val="0000FF"/>
              </a:solidFill>
              <a:latin typeface="Constantia" pitchFamily="18" charset="0"/>
              <a:cs typeface="+mn-cs"/>
            </a:endParaRPr>
          </a:p>
          <a:p>
            <a:pPr algn="just" eaLnBrk="0" hangingPunct="0">
              <a:defRPr/>
            </a:pPr>
            <a:r>
              <a:rPr lang="en-GB" dirty="0">
                <a:solidFill>
                  <a:srgbClr val="0000FF"/>
                </a:solidFill>
                <a:latin typeface="Constantia" pitchFamily="18" charset="0"/>
                <a:cs typeface="+mn-cs"/>
              </a:rPr>
              <a:t>Summary:</a:t>
            </a:r>
          </a:p>
          <a:p>
            <a:pPr algn="just" eaLnBrk="0" hangingPunct="0">
              <a:defRPr/>
            </a:pPr>
            <a:r>
              <a:rPr lang="en-GB" dirty="0">
                <a:solidFill>
                  <a:srgbClr val="0000FF"/>
                </a:solidFill>
                <a:latin typeface="Constantia" pitchFamily="18" charset="0"/>
                <a:cs typeface="+mn-cs"/>
              </a:rPr>
              <a:t> </a:t>
            </a:r>
            <a:endParaRPr lang="en-GB" dirty="0">
              <a:latin typeface="Arial" pitchFamily="34" charset="0"/>
              <a:cs typeface="+mn-cs"/>
            </a:endParaRPr>
          </a:p>
          <a:p>
            <a:pPr marL="342900" indent="-342900" algn="just" eaLnBrk="0" hangingPunct="0">
              <a:buFont typeface="+mj-lt"/>
              <a:buAutoNum type="arabicPeriod"/>
              <a:defRPr/>
            </a:pPr>
            <a:r>
              <a:rPr lang="en-GB" dirty="0">
                <a:solidFill>
                  <a:srgbClr val="0000FF"/>
                </a:solidFill>
                <a:latin typeface="Constantia" pitchFamily="18" charset="0"/>
                <a:ea typeface="Times New Roman" pitchFamily="18" charset="0"/>
                <a:cs typeface="+mn-cs"/>
              </a:rPr>
              <a:t>One of the most inhibiting factors in learning and using a foreign language is the fear of appearing ridiculous by making mistakes.</a:t>
            </a:r>
            <a:endParaRPr lang="en-GB" dirty="0">
              <a:latin typeface="Arial" pitchFamily="34" charset="0"/>
              <a:cs typeface="+mn-cs"/>
            </a:endParaRPr>
          </a:p>
          <a:p>
            <a:pPr marL="342900" indent="-342900" algn="just" eaLnBrk="0" hangingPunct="0">
              <a:buFont typeface="+mj-lt"/>
              <a:buAutoNum type="arabicPeriod"/>
              <a:defRPr/>
            </a:pPr>
            <a:r>
              <a:rPr lang="en-GB" dirty="0">
                <a:solidFill>
                  <a:srgbClr val="0000FF"/>
                </a:solidFill>
                <a:latin typeface="Constantia" pitchFamily="18" charset="0"/>
                <a:ea typeface="Times New Roman" pitchFamily="18" charset="0"/>
                <a:cs typeface="+mn-cs"/>
              </a:rPr>
              <a:t>Too much importance is often attached by teachers to mistakes.</a:t>
            </a:r>
            <a:endParaRPr lang="en-GB" dirty="0">
              <a:latin typeface="Arial" pitchFamily="34" charset="0"/>
              <a:cs typeface="+mn-cs"/>
            </a:endParaRPr>
          </a:p>
          <a:p>
            <a:pPr marL="342900" indent="-342900" algn="just" eaLnBrk="0" hangingPunct="0">
              <a:buFont typeface="+mj-lt"/>
              <a:buAutoNum type="arabicPeriod"/>
              <a:defRPr/>
            </a:pPr>
            <a:r>
              <a:rPr lang="en-GB" dirty="0">
                <a:solidFill>
                  <a:srgbClr val="0000FF"/>
                </a:solidFill>
                <a:latin typeface="Constantia" pitchFamily="18" charset="0"/>
                <a:ea typeface="Times New Roman" pitchFamily="18" charset="0"/>
                <a:cs typeface="+mn-cs"/>
              </a:rPr>
              <a:t>Fluency is as important an aim in language-teaching as knowledge of correct forms. </a:t>
            </a:r>
            <a:endParaRPr lang="en-GB" dirty="0">
              <a:latin typeface="Arial" pitchFamily="34" charset="0"/>
              <a:cs typeface="+mn-cs"/>
            </a:endParaRPr>
          </a:p>
          <a:p>
            <a:pPr marL="342900" indent="-342900" algn="just" eaLnBrk="0" hangingPunct="0">
              <a:buFont typeface="+mj-lt"/>
              <a:buAutoNum type="arabicPeriod"/>
              <a:defRPr/>
            </a:pPr>
            <a:r>
              <a:rPr lang="en-GB" i="1" dirty="0">
                <a:solidFill>
                  <a:srgbClr val="0000FF"/>
                </a:solidFill>
                <a:latin typeface="Constantia" pitchFamily="18" charset="0"/>
                <a:ea typeface="Times New Roman" pitchFamily="18" charset="0"/>
                <a:cs typeface="+mn-cs"/>
              </a:rPr>
              <a:t>Inappropriate</a:t>
            </a:r>
            <a:r>
              <a:rPr lang="en-GB" dirty="0">
                <a:solidFill>
                  <a:srgbClr val="0000FF"/>
                </a:solidFill>
                <a:latin typeface="Constantia" pitchFamily="18" charset="0"/>
                <a:ea typeface="Times New Roman" pitchFamily="18" charset="0"/>
                <a:cs typeface="+mn-cs"/>
              </a:rPr>
              <a:t> forms can be just as ‘wrong’ as </a:t>
            </a:r>
            <a:r>
              <a:rPr lang="en-GB" i="1" dirty="0">
                <a:solidFill>
                  <a:srgbClr val="0000FF"/>
                </a:solidFill>
                <a:latin typeface="Constantia" pitchFamily="18" charset="0"/>
                <a:ea typeface="Times New Roman" pitchFamily="18" charset="0"/>
                <a:cs typeface="+mn-cs"/>
              </a:rPr>
              <a:t>unacceptable </a:t>
            </a:r>
            <a:r>
              <a:rPr lang="en-GB" dirty="0">
                <a:solidFill>
                  <a:srgbClr val="0000FF"/>
                </a:solidFill>
                <a:latin typeface="Constantia" pitchFamily="18" charset="0"/>
                <a:ea typeface="Times New Roman" pitchFamily="18" charset="0"/>
                <a:cs typeface="+mn-cs"/>
              </a:rPr>
              <a:t>ones.</a:t>
            </a:r>
            <a:endParaRPr lang="en-GB" dirty="0">
              <a:latin typeface="Arial" pitchFamily="34" charset="0"/>
              <a:cs typeface="+mn-cs"/>
            </a:endParaRPr>
          </a:p>
          <a:p>
            <a:pPr marL="342900" indent="-342900" algn="just" eaLnBrk="0" hangingPunct="0">
              <a:buFont typeface="+mj-lt"/>
              <a:buAutoNum type="arabicPeriod"/>
              <a:defRPr/>
            </a:pPr>
            <a:r>
              <a:rPr lang="en-GB" dirty="0">
                <a:solidFill>
                  <a:srgbClr val="0000FF"/>
                </a:solidFill>
                <a:latin typeface="Constantia" pitchFamily="18" charset="0"/>
                <a:ea typeface="Times New Roman" pitchFamily="18" charset="0"/>
                <a:cs typeface="+mn-cs"/>
              </a:rPr>
              <a:t>The errors made by the child learning his mother tongue and by the foreign language learner can be regarded as actual evidence of the learning of a system having taken place.</a:t>
            </a:r>
            <a:endParaRPr lang="en-GB" dirty="0">
              <a:latin typeface="Arial" pitchFamily="34"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smtClean="0"/>
              <a:t>Drama Techniques in Language Learning</a:t>
            </a:r>
            <a:endParaRPr lang="en-GB"/>
          </a:p>
        </p:txBody>
      </p:sp>
      <p:sp>
        <p:nvSpPr>
          <p:cNvPr id="6" name="Slide Number Placeholder 5"/>
          <p:cNvSpPr>
            <a:spLocks noGrp="1"/>
          </p:cNvSpPr>
          <p:nvPr>
            <p:ph type="sldNum" sz="quarter" idx="12"/>
          </p:nvPr>
        </p:nvSpPr>
        <p:spPr/>
        <p:txBody>
          <a:bodyPr/>
          <a:lstStyle/>
          <a:p>
            <a:pPr>
              <a:defRPr/>
            </a:pPr>
            <a:fld id="{CBA55510-8523-4AB5-9C43-F9391963C989}" type="slidenum">
              <a:rPr lang="en-GB"/>
              <a:pPr>
                <a:defRPr/>
              </a:pPr>
              <a:t>8</a:t>
            </a:fld>
            <a:endParaRPr lang="en-GB"/>
          </a:p>
        </p:txBody>
      </p:sp>
      <p:sp>
        <p:nvSpPr>
          <p:cNvPr id="4" name="Rectangle 3"/>
          <p:cNvSpPr/>
          <p:nvPr/>
        </p:nvSpPr>
        <p:spPr>
          <a:xfrm>
            <a:off x="357188" y="1000125"/>
            <a:ext cx="8429625" cy="4500563"/>
          </a:xfrm>
          <a:prstGeom prst="rect">
            <a:avLst/>
          </a:prstGeom>
        </p:spPr>
        <p:txBody>
          <a:bodyPr>
            <a:spAutoFit/>
          </a:bodyPr>
          <a:lstStyle/>
          <a:p>
            <a:pPr eaLnBrk="0" fontAlgn="auto" hangingPunct="0">
              <a:spcBef>
                <a:spcPts val="0"/>
              </a:spcBef>
              <a:spcAft>
                <a:spcPts val="0"/>
              </a:spcAft>
              <a:tabLst>
                <a:tab pos="228600" algn="l"/>
              </a:tabLst>
              <a:defRPr/>
            </a:pPr>
            <a:endParaRPr lang="en-GB" sz="2400" b="1" dirty="0">
              <a:latin typeface="Berlin Sans FB" pitchFamily="34" charset="0"/>
              <a:ea typeface="Times New Roman" pitchFamily="18" charset="0"/>
              <a:cs typeface="Arial" pitchFamily="34" charset="0"/>
            </a:endParaRPr>
          </a:p>
          <a:p>
            <a:pPr eaLnBrk="0" fontAlgn="auto" hangingPunct="0">
              <a:spcBef>
                <a:spcPts val="0"/>
              </a:spcBef>
              <a:spcAft>
                <a:spcPts val="0"/>
              </a:spcAft>
              <a:tabLst>
                <a:tab pos="228600" algn="l"/>
              </a:tabLst>
              <a:defRPr/>
            </a:pPr>
            <a:r>
              <a:rPr lang="en-US" dirty="0">
                <a:latin typeface="Berlin Sans FB" pitchFamily="34" charset="0"/>
                <a:ea typeface="Times New Roman" pitchFamily="18" charset="0"/>
                <a:cs typeface="Arial" pitchFamily="34" charset="0"/>
              </a:rPr>
              <a:t>The integration of drama teaching strategies into MFL teaching has increased the motivation of students and contributed to making learners more independent.</a:t>
            </a:r>
            <a:endParaRPr lang="en-GB" sz="1050" dirty="0">
              <a:latin typeface="Arial" pitchFamily="34" charset="0"/>
              <a:cs typeface="Arial" pitchFamily="34" charset="0"/>
            </a:endParaRPr>
          </a:p>
          <a:p>
            <a:pPr eaLnBrk="0" fontAlgn="auto" hangingPunct="0">
              <a:spcBef>
                <a:spcPts val="0"/>
              </a:spcBef>
              <a:spcAft>
                <a:spcPts val="0"/>
              </a:spcAft>
              <a:tabLst>
                <a:tab pos="228600" algn="l"/>
              </a:tabLst>
              <a:defRPr/>
            </a:pPr>
            <a:endParaRPr lang="en-US" dirty="0">
              <a:latin typeface="Berlin Sans FB" pitchFamily="34" charset="0"/>
              <a:ea typeface="Times New Roman" pitchFamily="18" charset="0"/>
              <a:cs typeface="Arial" pitchFamily="34" charset="0"/>
            </a:endParaRPr>
          </a:p>
          <a:p>
            <a:pPr eaLnBrk="0" fontAlgn="auto" hangingPunct="0">
              <a:spcBef>
                <a:spcPts val="0"/>
              </a:spcBef>
              <a:spcAft>
                <a:spcPts val="0"/>
              </a:spcAft>
              <a:tabLst>
                <a:tab pos="228600" algn="l"/>
              </a:tabLst>
              <a:defRPr/>
            </a:pPr>
            <a:endParaRPr lang="en-GB" sz="1050" dirty="0">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raise interest and </a:t>
            </a:r>
            <a:r>
              <a:rPr lang="en-US" b="1" i="1" dirty="0">
                <a:solidFill>
                  <a:srgbClr val="0070C0"/>
                </a:solidFill>
                <a:latin typeface="Berlin Sans FB Demi" pitchFamily="34" charset="0"/>
                <a:cs typeface="+mn-cs"/>
              </a:rPr>
              <a:t>motivation</a:t>
            </a:r>
            <a:r>
              <a:rPr lang="en-US" b="1" dirty="0">
                <a:solidFill>
                  <a:srgbClr val="0070C0"/>
                </a:solidFill>
                <a:latin typeface="Berlin Sans FB Demi" pitchFamily="34" charset="0"/>
                <a:cs typeface="+mn-cs"/>
              </a:rPr>
              <a:t>. </a:t>
            </a:r>
            <a:endParaRPr lang="en-GB" sz="1050" b="1" dirty="0">
              <a:solidFill>
                <a:srgbClr val="0070C0"/>
              </a:solidFill>
              <a:latin typeface="Berlin Sans FB Demi"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develop the four skills in a very </a:t>
            </a:r>
            <a:r>
              <a:rPr lang="en-US" b="1" i="1" dirty="0">
                <a:solidFill>
                  <a:srgbClr val="0070C0"/>
                </a:solidFill>
                <a:latin typeface="Berlin Sans FB" pitchFamily="34" charset="0"/>
                <a:ea typeface="Times New Roman" pitchFamily="18" charset="0"/>
                <a:cs typeface="Arial" pitchFamily="34" charset="0"/>
              </a:rPr>
              <a:t>relaxing and friendly way of learning</a:t>
            </a:r>
            <a:r>
              <a:rPr lang="en-US" b="1" i="1" dirty="0">
                <a:latin typeface="Berlin Sans FB" pitchFamily="34" charset="0"/>
                <a:ea typeface="Times New Roman" pitchFamily="18" charset="0"/>
                <a:cs typeface="Arial" pitchFamily="34" charset="0"/>
              </a:rPr>
              <a:t>.</a:t>
            </a:r>
            <a:endParaRPr lang="en-GB" sz="1050" b="1" i="1" dirty="0">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give students an awareness of the importance of </a:t>
            </a:r>
            <a:r>
              <a:rPr lang="en-US" b="1" i="1" dirty="0">
                <a:solidFill>
                  <a:srgbClr val="0070C0"/>
                </a:solidFill>
                <a:latin typeface="Berlin Sans FB" pitchFamily="34" charset="0"/>
                <a:ea typeface="Times New Roman" pitchFamily="18" charset="0"/>
                <a:cs typeface="Arial" pitchFamily="34" charset="0"/>
              </a:rPr>
              <a:t>transferring skills </a:t>
            </a:r>
            <a:r>
              <a:rPr lang="en-US" dirty="0">
                <a:latin typeface="Berlin Sans FB" pitchFamily="34" charset="0"/>
                <a:ea typeface="Times New Roman" pitchFamily="18" charset="0"/>
                <a:cs typeface="Arial" pitchFamily="34" charset="0"/>
              </a:rPr>
              <a:t>from one subject to another. </a:t>
            </a:r>
            <a:endParaRPr lang="en-GB" sz="1050" b="1" i="1" dirty="0">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provide an </a:t>
            </a:r>
            <a:r>
              <a:rPr lang="en-US" b="1" i="1" dirty="0">
                <a:solidFill>
                  <a:srgbClr val="0070C0"/>
                </a:solidFill>
                <a:latin typeface="Berlin Sans FB" pitchFamily="34" charset="0"/>
                <a:ea typeface="Times New Roman" pitchFamily="18" charset="0"/>
                <a:cs typeface="Arial" pitchFamily="34" charset="0"/>
              </a:rPr>
              <a:t>atmosphere of experiment in which there is less fear of failure</a:t>
            </a:r>
            <a:r>
              <a:rPr lang="en-US" b="1" i="1" dirty="0">
                <a:latin typeface="Berlin Sans FB" pitchFamily="34" charset="0"/>
                <a:ea typeface="Times New Roman" pitchFamily="18" charset="0"/>
                <a:cs typeface="Arial" pitchFamily="34" charset="0"/>
              </a:rPr>
              <a:t>. </a:t>
            </a:r>
            <a:endParaRPr lang="en-GB" sz="1050" b="1" i="1" dirty="0">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foster increased </a:t>
            </a:r>
            <a:r>
              <a:rPr lang="en-US" b="1" i="1" dirty="0">
                <a:solidFill>
                  <a:srgbClr val="0070C0"/>
                </a:solidFill>
                <a:latin typeface="Berlin Sans FB" pitchFamily="34" charset="0"/>
                <a:ea typeface="Times New Roman" pitchFamily="18" charset="0"/>
                <a:cs typeface="Arial" pitchFamily="34" charset="0"/>
              </a:rPr>
              <a:t>cooperation between individuals and groups.</a:t>
            </a:r>
            <a:endParaRPr lang="en-GB" sz="1050" b="1" i="1" dirty="0">
              <a:solidFill>
                <a:srgbClr val="0070C0"/>
              </a:solidFill>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develop </a:t>
            </a:r>
            <a:r>
              <a:rPr lang="en-US" b="1" i="1" dirty="0">
                <a:solidFill>
                  <a:srgbClr val="0070C0"/>
                </a:solidFill>
                <a:latin typeface="Berlin Sans FB" pitchFamily="34" charset="0"/>
                <a:ea typeface="Times New Roman" pitchFamily="18" charset="0"/>
                <a:cs typeface="Arial" pitchFamily="34" charset="0"/>
              </a:rPr>
              <a:t>good critical techniques with regard to the work of others. </a:t>
            </a:r>
            <a:endParaRPr lang="en-GB" sz="1050" b="1" i="1" dirty="0">
              <a:solidFill>
                <a:srgbClr val="0070C0"/>
              </a:solidFill>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allow </a:t>
            </a:r>
            <a:r>
              <a:rPr lang="en-US" b="1" i="1" dirty="0">
                <a:solidFill>
                  <a:srgbClr val="0070C0"/>
                </a:solidFill>
                <a:latin typeface="Berlin Sans FB" pitchFamily="34" charset="0"/>
                <a:ea typeface="Times New Roman" pitchFamily="18" charset="0"/>
                <a:cs typeface="Arial" pitchFamily="34" charset="0"/>
              </a:rPr>
              <a:t>variations in cultural practice </a:t>
            </a:r>
            <a:r>
              <a:rPr lang="en-US" dirty="0">
                <a:latin typeface="Berlin Sans FB" pitchFamily="34" charset="0"/>
                <a:ea typeface="Times New Roman" pitchFamily="18" charset="0"/>
                <a:cs typeface="Arial" pitchFamily="34" charset="0"/>
              </a:rPr>
              <a:t>to be explored. </a:t>
            </a:r>
            <a:endParaRPr lang="en-GB" sz="1050" dirty="0">
              <a:latin typeface="Arial" pitchFamily="34" charset="0"/>
              <a:cs typeface="Arial" pitchFamily="34" charset="0"/>
            </a:endParaRPr>
          </a:p>
          <a:p>
            <a:pPr eaLnBrk="0" fontAlgn="auto" hangingPunct="0">
              <a:spcBef>
                <a:spcPts val="0"/>
              </a:spcBef>
              <a:spcAft>
                <a:spcPts val="0"/>
              </a:spcAft>
              <a:buFontTx/>
              <a:buChar char="•"/>
              <a:tabLst>
                <a:tab pos="228600" algn="l"/>
              </a:tabLst>
              <a:defRPr/>
            </a:pPr>
            <a:r>
              <a:rPr lang="en-US" dirty="0">
                <a:latin typeface="Berlin Sans FB" pitchFamily="34" charset="0"/>
                <a:ea typeface="Times New Roman" pitchFamily="18" charset="0"/>
                <a:cs typeface="Arial" pitchFamily="34" charset="0"/>
              </a:rPr>
              <a:t>To extend the </a:t>
            </a:r>
            <a:r>
              <a:rPr lang="en-US" b="1" i="1" dirty="0">
                <a:solidFill>
                  <a:srgbClr val="0070C0"/>
                </a:solidFill>
                <a:latin typeface="Berlin Sans FB" pitchFamily="34" charset="0"/>
                <a:ea typeface="Times New Roman" pitchFamily="18" charset="0"/>
                <a:cs typeface="Arial" pitchFamily="34" charset="0"/>
              </a:rPr>
              <a:t>concept of creativity, </a:t>
            </a:r>
            <a:r>
              <a:rPr lang="en-US" dirty="0">
                <a:latin typeface="Berlin Sans FB" pitchFamily="34" charset="0"/>
                <a:ea typeface="Times New Roman" pitchFamily="18" charset="0"/>
                <a:cs typeface="Arial" pitchFamily="34" charset="0"/>
              </a:rPr>
              <a:t>relating it not only to the composing of improvisations but also to their interpretation</a:t>
            </a:r>
            <a:endParaRPr lang="en-US" sz="2800" dirty="0">
              <a:latin typeface="Arial" pitchFamily="34" charset="0"/>
              <a:cs typeface="Arial" pitchFamily="34" charset="0"/>
            </a:endParaRPr>
          </a:p>
        </p:txBody>
      </p:sp>
      <p:sp>
        <p:nvSpPr>
          <p:cNvPr id="23556" name="Rectangle 4"/>
          <p:cNvSpPr>
            <a:spLocks noChangeArrowheads="1"/>
          </p:cNvSpPr>
          <p:nvPr/>
        </p:nvSpPr>
        <p:spPr bwMode="auto">
          <a:xfrm>
            <a:off x="539750" y="5691188"/>
            <a:ext cx="7704138" cy="646112"/>
          </a:xfrm>
          <a:prstGeom prst="rect">
            <a:avLst/>
          </a:prstGeom>
          <a:noFill/>
          <a:ln w="9525">
            <a:noFill/>
            <a:miter lim="800000"/>
            <a:headEnd/>
            <a:tailEnd/>
          </a:ln>
        </p:spPr>
        <p:txBody>
          <a:bodyPr>
            <a:spAutoFit/>
          </a:bodyPr>
          <a:lstStyle/>
          <a:p>
            <a:endParaRPr lang="en-GB">
              <a:latin typeface="Constantia" pitchFamily="18" charset="0"/>
            </a:endParaRPr>
          </a:p>
          <a:p>
            <a:endParaRPr lang="en-GB">
              <a:latin typeface="Constantia" pitchFamily="18"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ox(in)">
                                      <p:cBhvr>
                                        <p:cTn id="7" dur="20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box(in)">
                                      <p:cBhvr>
                                        <p:cTn id="12" dur="20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box(in)">
                                      <p:cBhvr>
                                        <p:cTn id="17" dur="20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ox(in)">
                                      <p:cBhvr>
                                        <p:cTn id="22" dur="20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box(in)">
                                      <p:cBhvr>
                                        <p:cTn id="27" dur="20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box(in)">
                                      <p:cBhvr>
                                        <p:cTn id="32" dur="2000"/>
                                        <p:tgtEl>
                                          <p:spTgt spid="4">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box(in)">
                                      <p:cBhvr>
                                        <p:cTn id="37" dur="2000"/>
                                        <p:tgtEl>
                                          <p:spTgt spid="4">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ox(in)">
                                      <p:cBhvr>
                                        <p:cTn id="42"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3"/>
          <p:cNvSpPr txBox="1">
            <a:spLocks noChangeArrowheads="1"/>
          </p:cNvSpPr>
          <p:nvPr/>
        </p:nvSpPr>
        <p:spPr bwMode="auto">
          <a:xfrm>
            <a:off x="539750" y="765175"/>
            <a:ext cx="7889875" cy="5324475"/>
          </a:xfrm>
          <a:prstGeom prst="rect">
            <a:avLst/>
          </a:prstGeom>
          <a:noFill/>
          <a:ln w="9525">
            <a:noFill/>
            <a:miter lim="800000"/>
            <a:headEnd/>
            <a:tailEnd/>
          </a:ln>
        </p:spPr>
        <p:txBody>
          <a:bodyPr>
            <a:spAutoFit/>
          </a:bodyPr>
          <a:lstStyle/>
          <a:p>
            <a:r>
              <a:rPr lang="en-GB" sz="2000" b="1" i="1">
                <a:latin typeface="Comic Sans MS" pitchFamily="66" charset="0"/>
              </a:rPr>
              <a:t>Acting out </a:t>
            </a:r>
            <a:r>
              <a:rPr lang="en-GB" sz="2000" b="1">
                <a:latin typeface="Georgia" pitchFamily="18" charset="0"/>
              </a:rPr>
              <a:t>in the classroom:</a:t>
            </a:r>
          </a:p>
          <a:p>
            <a:endParaRPr lang="en-GB" sz="2000" b="1">
              <a:latin typeface="Georgia" pitchFamily="18" charset="0"/>
            </a:endParaRPr>
          </a:p>
          <a:p>
            <a:pPr>
              <a:buFont typeface="Wingdings" pitchFamily="2" charset="2"/>
              <a:buChar char="Ø"/>
            </a:pPr>
            <a:r>
              <a:rPr lang="en-GB" sz="2000">
                <a:latin typeface="Georgia" pitchFamily="18" charset="0"/>
              </a:rPr>
              <a:t>	it can </a:t>
            </a:r>
            <a:r>
              <a:rPr lang="en-GB" sz="2000" b="1">
                <a:solidFill>
                  <a:srgbClr val="0070C0"/>
                </a:solidFill>
                <a:latin typeface="Georgia" pitchFamily="18" charset="0"/>
              </a:rPr>
              <a:t>be fun</a:t>
            </a:r>
            <a:r>
              <a:rPr lang="en-GB" sz="2000">
                <a:latin typeface="Georgia" pitchFamily="18" charset="0"/>
              </a:rPr>
              <a:t>,</a:t>
            </a:r>
          </a:p>
          <a:p>
            <a:endParaRPr lang="en-GB" sz="2000">
              <a:latin typeface="Georgia" pitchFamily="18" charset="0"/>
            </a:endParaRPr>
          </a:p>
          <a:p>
            <a:pPr>
              <a:buFont typeface="Wingdings" pitchFamily="2" charset="2"/>
              <a:buChar char="Ø"/>
            </a:pPr>
            <a:r>
              <a:rPr lang="en-GB" sz="2000">
                <a:latin typeface="Georgia" pitchFamily="18" charset="0"/>
              </a:rPr>
              <a:t>	it gives the </a:t>
            </a:r>
            <a:r>
              <a:rPr lang="en-GB" sz="2000" b="1">
                <a:solidFill>
                  <a:srgbClr val="0070C0"/>
                </a:solidFill>
                <a:latin typeface="Georgia" pitchFamily="18" charset="0"/>
              </a:rPr>
              <a:t>opportunity to </a:t>
            </a:r>
            <a:r>
              <a:rPr lang="en-GB" sz="2000">
                <a:latin typeface="Georgia" pitchFamily="18" charset="0"/>
              </a:rPr>
              <a:t>students who might not 	normally</a:t>
            </a:r>
            <a:r>
              <a:rPr lang="en-GB" sz="2000">
                <a:solidFill>
                  <a:srgbClr val="0070C0"/>
                </a:solidFill>
                <a:latin typeface="Georgia" pitchFamily="18" charset="0"/>
              </a:rPr>
              <a:t> </a:t>
            </a:r>
            <a:r>
              <a:rPr lang="en-GB" sz="2000" b="1">
                <a:solidFill>
                  <a:srgbClr val="0070C0"/>
                </a:solidFill>
                <a:latin typeface="Georgia" pitchFamily="18" charset="0"/>
              </a:rPr>
              <a:t>shine</a:t>
            </a:r>
            <a:r>
              <a:rPr lang="en-GB" sz="2000">
                <a:solidFill>
                  <a:srgbClr val="0070C0"/>
                </a:solidFill>
                <a:latin typeface="Georgia" pitchFamily="18" charset="0"/>
              </a:rPr>
              <a:t> </a:t>
            </a:r>
            <a:r>
              <a:rPr lang="en-GB" sz="2000">
                <a:latin typeface="Georgia" pitchFamily="18" charset="0"/>
              </a:rPr>
              <a:t>in language class to do so,</a:t>
            </a:r>
          </a:p>
          <a:p>
            <a:pPr>
              <a:buFontTx/>
              <a:buChar char="-"/>
            </a:pPr>
            <a:endParaRPr lang="en-GB" sz="2000">
              <a:latin typeface="Georgia" pitchFamily="18" charset="0"/>
            </a:endParaRPr>
          </a:p>
          <a:p>
            <a:pPr>
              <a:buFont typeface="Wingdings" pitchFamily="2" charset="2"/>
              <a:buChar char="Ø"/>
            </a:pPr>
            <a:r>
              <a:rPr lang="en-GB" sz="2000">
                <a:latin typeface="Georgia" pitchFamily="18" charset="0"/>
              </a:rPr>
              <a:t>	it</a:t>
            </a:r>
            <a:r>
              <a:rPr lang="en-GB" sz="2000">
                <a:solidFill>
                  <a:srgbClr val="0070C0"/>
                </a:solidFill>
                <a:latin typeface="Georgia" pitchFamily="18" charset="0"/>
              </a:rPr>
              <a:t> </a:t>
            </a:r>
            <a:r>
              <a:rPr lang="en-GB" sz="2000" b="1">
                <a:solidFill>
                  <a:srgbClr val="0070C0"/>
                </a:solidFill>
                <a:latin typeface="Georgia" pitchFamily="18" charset="0"/>
              </a:rPr>
              <a:t>motivates</a:t>
            </a:r>
            <a:r>
              <a:rPr lang="en-GB" sz="2000">
                <a:solidFill>
                  <a:srgbClr val="0070C0"/>
                </a:solidFill>
                <a:latin typeface="Georgia" pitchFamily="18" charset="0"/>
              </a:rPr>
              <a:t> </a:t>
            </a:r>
            <a:r>
              <a:rPr lang="en-GB" sz="2000">
                <a:latin typeface="Georgia" pitchFamily="18" charset="0"/>
              </a:rPr>
              <a:t>students to learn and </a:t>
            </a:r>
            <a:r>
              <a:rPr lang="en-GB" sz="2000" b="1">
                <a:solidFill>
                  <a:srgbClr val="0070C0"/>
                </a:solidFill>
                <a:latin typeface="Georgia" pitchFamily="18" charset="0"/>
              </a:rPr>
              <a:t>use new words 	and expressions, </a:t>
            </a:r>
          </a:p>
          <a:p>
            <a:pPr>
              <a:buFontTx/>
              <a:buChar char="-"/>
            </a:pPr>
            <a:endParaRPr lang="en-GB" sz="2000">
              <a:latin typeface="Georgia" pitchFamily="18" charset="0"/>
            </a:endParaRPr>
          </a:p>
          <a:p>
            <a:pPr>
              <a:buFont typeface="Wingdings" pitchFamily="2" charset="2"/>
              <a:buChar char="Ø"/>
            </a:pPr>
            <a:r>
              <a:rPr lang="en-GB" sz="2000">
                <a:latin typeface="Georgia" pitchFamily="18" charset="0"/>
              </a:rPr>
              <a:t>	it helps </a:t>
            </a:r>
            <a:r>
              <a:rPr lang="en-GB" sz="2000" b="1">
                <a:solidFill>
                  <a:srgbClr val="0070C0"/>
                </a:solidFill>
                <a:latin typeface="Georgia" pitchFamily="18" charset="0"/>
              </a:rPr>
              <a:t>to reinforce </a:t>
            </a:r>
            <a:r>
              <a:rPr lang="en-GB" sz="2000">
                <a:latin typeface="Georgia" pitchFamily="18" charset="0"/>
              </a:rPr>
              <a:t>items previously taught.</a:t>
            </a:r>
          </a:p>
          <a:p>
            <a:endParaRPr lang="en-GB" sz="2000">
              <a:latin typeface="Georgia" pitchFamily="18" charset="0"/>
            </a:endParaRPr>
          </a:p>
          <a:p>
            <a:pPr>
              <a:buFont typeface="Wingdings" pitchFamily="2" charset="2"/>
              <a:buChar char="Ø"/>
            </a:pPr>
            <a:r>
              <a:rPr lang="en-GB" sz="2000">
                <a:latin typeface="Georgia" pitchFamily="18" charset="0"/>
              </a:rPr>
              <a:t>            it</a:t>
            </a:r>
            <a:r>
              <a:rPr lang="en-GB" sz="2000">
                <a:solidFill>
                  <a:srgbClr val="0070C0"/>
                </a:solidFill>
                <a:latin typeface="Georgia" pitchFamily="18" charset="0"/>
              </a:rPr>
              <a:t> </a:t>
            </a:r>
            <a:r>
              <a:rPr lang="en-GB" sz="2000" b="1">
                <a:solidFill>
                  <a:srgbClr val="0070C0"/>
                </a:solidFill>
                <a:latin typeface="Georgia" pitchFamily="18" charset="0"/>
              </a:rPr>
              <a:t>liberates</a:t>
            </a:r>
            <a:r>
              <a:rPr lang="en-GB" sz="2000">
                <a:solidFill>
                  <a:srgbClr val="0070C0"/>
                </a:solidFill>
                <a:latin typeface="Georgia" pitchFamily="18" charset="0"/>
              </a:rPr>
              <a:t> </a:t>
            </a:r>
            <a:r>
              <a:rPr lang="en-GB" sz="2000">
                <a:latin typeface="Georgia" pitchFamily="18" charset="0"/>
              </a:rPr>
              <a:t>students by allowing them the 	opportunity to </a:t>
            </a:r>
            <a:r>
              <a:rPr lang="en-GB" sz="2000" b="1">
                <a:solidFill>
                  <a:srgbClr val="0070C0"/>
                </a:solidFill>
                <a:latin typeface="Georgia" pitchFamily="18" charset="0"/>
              </a:rPr>
              <a:t>‘be’ someone else</a:t>
            </a:r>
            <a:r>
              <a:rPr lang="en-GB" sz="2000">
                <a:solidFill>
                  <a:srgbClr val="0070C0"/>
                </a:solidFill>
                <a:latin typeface="Georgia" pitchFamily="18" charset="0"/>
              </a:rPr>
              <a:t>,</a:t>
            </a:r>
          </a:p>
          <a:p>
            <a:pPr>
              <a:buFont typeface="Wingdings" pitchFamily="2" charset="2"/>
              <a:buChar char="Ø"/>
            </a:pPr>
            <a:endParaRPr lang="en-GB" sz="2000">
              <a:latin typeface="Georgia" pitchFamily="18" charset="0"/>
            </a:endParaRPr>
          </a:p>
          <a:p>
            <a:pPr>
              <a:buFont typeface="Wingdings" pitchFamily="2" charset="2"/>
              <a:buChar char="Ø"/>
            </a:pPr>
            <a:r>
              <a:rPr lang="en-GB" sz="2000">
                <a:latin typeface="Georgia" pitchFamily="18" charset="0"/>
              </a:rPr>
              <a:t>	it encourages and </a:t>
            </a:r>
            <a:r>
              <a:rPr lang="en-GB" sz="2000" b="1">
                <a:solidFill>
                  <a:srgbClr val="0070C0"/>
                </a:solidFill>
                <a:latin typeface="Georgia" pitchFamily="18" charset="0"/>
              </a:rPr>
              <a:t>develops imagination</a:t>
            </a:r>
            <a:r>
              <a:rPr lang="en-GB" sz="2000">
                <a:solidFill>
                  <a:srgbClr val="0070C0"/>
                </a:solidFill>
                <a:latin typeface="Georgia" pitchFamily="18" charset="0"/>
              </a:rPr>
              <a:t>,</a:t>
            </a:r>
          </a:p>
          <a:p>
            <a:endParaRPr lang="en-GB" sz="2000">
              <a:latin typeface="Georgia" pitchFamily="18" charset="0"/>
            </a:endParaRPr>
          </a:p>
        </p:txBody>
      </p:sp>
      <p:sp>
        <p:nvSpPr>
          <p:cNvPr id="4" name="Footer Placeholder 3"/>
          <p:cNvSpPr>
            <a:spLocks noGrp="1"/>
          </p:cNvSpPr>
          <p:nvPr>
            <p:ph type="ftr" sz="quarter" idx="11"/>
          </p:nvPr>
        </p:nvSpPr>
        <p:spPr/>
        <p:txBody>
          <a:bodyPr/>
          <a:lstStyle/>
          <a:p>
            <a:pPr>
              <a:defRPr/>
            </a:pPr>
            <a:r>
              <a:rPr lang="en-GB" smtClean="0"/>
              <a:t>Drama Techniques in Language Learning</a:t>
            </a:r>
            <a:endParaRPr lang="en-GB"/>
          </a:p>
        </p:txBody>
      </p:sp>
      <p:sp>
        <p:nvSpPr>
          <p:cNvPr id="3" name="Slide Number Placeholder 2"/>
          <p:cNvSpPr>
            <a:spLocks noGrp="1"/>
          </p:cNvSpPr>
          <p:nvPr>
            <p:ph type="sldNum" sz="quarter" idx="12"/>
          </p:nvPr>
        </p:nvSpPr>
        <p:spPr/>
        <p:txBody>
          <a:bodyPr/>
          <a:lstStyle/>
          <a:p>
            <a:pPr>
              <a:defRPr/>
            </a:pPr>
            <a:fld id="{4A0710F1-4E3E-4CCE-84A5-085CA5736806}" type="slidenum">
              <a:rPr lang="en-GB"/>
              <a:pPr>
                <a:defRPr/>
              </a:pPr>
              <a:t>9</a:t>
            </a:fld>
            <a:endParaRPr lang="en-GB"/>
          </a:p>
        </p:txBody>
      </p:sp>
    </p:spTree>
  </p:cSld>
  <p:clrMapOvr>
    <a:masterClrMapping/>
  </p:clrMapOvr>
  <p:transition advClick="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302</TotalTime>
  <Words>1851</Words>
  <Application>Microsoft Office PowerPoint</Application>
  <PresentationFormat>On-screen Show (4:3)</PresentationFormat>
  <Paragraphs>275</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Nash S.</dc:creator>
  <cp:lastModifiedBy>Nash S.</cp:lastModifiedBy>
  <cp:revision>15</cp:revision>
  <dcterms:created xsi:type="dcterms:W3CDTF">2006-08-16T00:00:00Z</dcterms:created>
  <dcterms:modified xsi:type="dcterms:W3CDTF">2012-06-28T12:36:05Z</dcterms:modified>
</cp:coreProperties>
</file>